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5.xml.rels" ContentType="application/vnd.openxmlformats-package.relationships+xml"/>
  <Override PartName="/ppt/notesSlides/notesSlide5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20.png" ContentType="image/png"/>
  <Override PartName="/ppt/media/image18.png" ContentType="image/png"/>
  <Override PartName="/ppt/media/image29.png" ContentType="image/png"/>
  <Override PartName="/ppt/media/image1.png" ContentType="image/png"/>
  <Override PartName="/ppt/media/image31.png" ContentType="image/png"/>
  <Override PartName="/ppt/media/image11.png" ContentType="image/png"/>
  <Override PartName="/ppt/media/image9.png" ContentType="image/png"/>
  <Override PartName="/ppt/media/image39.png" ContentType="image/png"/>
  <Override PartName="/ppt/media/image6.png" ContentType="image/png"/>
  <Override PartName="/ppt/media/image36.png" ContentType="image/png"/>
  <Override PartName="/ppt/media/image12.png" ContentType="image/png"/>
  <Override PartName="/ppt/media/image30.png" ContentType="image/png"/>
  <Override PartName="/ppt/media/image5.png" ContentType="image/png"/>
  <Override PartName="/ppt/media/image7.jpeg" ContentType="image/jpeg"/>
  <Override PartName="/ppt/media/image28.png" ContentType="image/png"/>
  <Override PartName="/ppt/media/image38.png" ContentType="image/png"/>
  <Override PartName="/ppt/media/image8.png" ContentType="image/png"/>
  <Override PartName="/ppt/media/image13.png" ContentType="image/png"/>
  <Override PartName="/ppt/media/image37.png" ContentType="image/png"/>
  <Override PartName="/ppt/media/image35.jpeg" ContentType="image/jpeg"/>
  <Override PartName="/ppt/media/image10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51.xml" ContentType="application/vnd.openxmlformats-officedocument.presentationml.slide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33.xml.rels" ContentType="application/vnd.openxmlformats-package.relationships+xml"/>
  <Override PartName="/ppt/slides/_rels/slide48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46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slide30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Click to edit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the notes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D7B38BFD-1EEE-4DF6-B1B8-40744DC4676B}" type="slidenum"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ln w="0">
            <a:noFill/>
          </a:ln>
        </p:spPr>
      </p:sp>
      <p:sp>
        <p:nvSpPr>
          <p:cNvPr id="48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Message: concepts are not specific to pandas but general. 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Not go into detail but mention that other languages or frameworks use similar concepts (e.g. SQL)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6498719-6751-4C62-8940-64D76E407C0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25035C0-8C34-42D9-9A9D-3BB3B478C17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81E792A-FBD0-4C82-96A7-086B36C8092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05D34B0-3316-4EDC-8FE2-4F96DEA65A8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41BFFC0-FFB9-4361-A734-7A13CADDF44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0313852-9EA4-4F18-B5A5-50C45C2B293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E0E283A-D87C-4D71-9A42-B8ED2138BDA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36B3306-71E9-45E6-875E-C27D7988F18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543CCD1-A415-4BBB-A2DF-36E09F32EA0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6B540E1-5000-4316-BCC2-5E5E5A7433E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2174FAB-222E-453C-A297-A10A4E6DCB1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2049E30-9DDF-410B-82DD-E09C683651F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1505EB2-3C70-4641-B40B-ACB7B908212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EF97854-E3C6-4811-8EB6-3CE6BA2C40B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BEEB2D9-934E-4ACD-B681-1F7D16FA08C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E5EB7B5-CFDA-480E-A312-2C2BDA1F026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88C44B1-D98A-4E57-8E66-A3E75F4D934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81F4C88-6F41-40EB-BC0E-D9094C9F715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A552A07-22DA-4D60-AD4F-5783B4A66A8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5D0155F-F4F5-4E82-BA53-747AB8E0A78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F13DB74-D6D2-493A-B2D2-97916B3DF1D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0AF1AAC-C5E4-41AA-91AB-E59964A9EDF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1C6E6EC-75BA-4364-9C13-884B913698C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47AFE58-61C7-4E89-8F2E-6C326D6F956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7BB47A1-0580-4A6E-ADF7-4F4FB31EA8D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35D5C9A-30C0-4F48-9CA9-87A8506E74F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38D0AEE-3257-40A9-A0A9-22AD332938D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A298BC8-EA17-45C3-843D-DC9AE2D578B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C7A2EF5-FDFF-4152-BC33-281C8ECA00D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E9D07CF-9E64-4F7A-940F-7F9976A19C5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EE6069F-55A7-4739-9E60-E1CB2337CE6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4557808-C144-4F1F-A83F-5C2007A790D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D051D85-87D3-4351-A28C-F4780B1C1D7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AC56D80-4063-429C-A73D-1813350EEEA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C184848-5EF7-4B3A-9A58-B6000F7E7F1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F495CEE-5010-4683-9C48-E61C54D3848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&lt;footer&gt;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1768923-F31A-4003-9492-83D2EB54DD15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&lt;footer&gt;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3B04B03-7FC2-4EFD-BBB4-BBA5D2881CBC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720" cy="9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&lt;footer&gt;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0159CE4-BDAB-4271-8D54-1943BC6DFCCB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2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hyperlink" Target="https://www.nejm.org/doi/full/10.1056/NEJMoa1800389" TargetMode="External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hyperlink" Target="https://www.nejm.org/doi/full/10.1056/NEJMoa1800389" TargetMode="Externa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2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2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2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29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29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29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29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3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2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9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9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slideLayout" Target="../slideLayouts/slideLayout29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29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30" name="Picture 42" descr="Image"/>
          <p:cNvPicPr/>
          <p:nvPr/>
        </p:nvPicPr>
        <p:blipFill>
          <a:blip r:embed="rId1"/>
          <a:srcRect l="0" t="13533" r="0" b="10643"/>
          <a:stretch/>
        </p:blipFill>
        <p:spPr>
          <a:xfrm>
            <a:off x="1112400" y="2121120"/>
            <a:ext cx="9966600" cy="4234680"/>
          </a:xfrm>
          <a:prstGeom prst="rect">
            <a:avLst/>
          </a:prstGeom>
          <a:ln w="0">
            <a:noFill/>
          </a:ln>
        </p:spPr>
      </p:pic>
      <p:sp>
        <p:nvSpPr>
          <p:cNvPr id="131" name="Title 1"/>
          <p:cNvSpPr/>
          <p:nvPr/>
        </p:nvSpPr>
        <p:spPr>
          <a:xfrm>
            <a:off x="263520" y="0"/>
            <a:ext cx="6696000" cy="148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0" lang="en-US" sz="8000" spc="-1" strike="noStrike">
                <a:solidFill>
                  <a:srgbClr val="000000"/>
                </a:solidFill>
                <a:latin typeface="Calibri Light"/>
                <a:ea typeface="DejaVu Sans"/>
              </a:rPr>
              <a:t>Tabular data</a:t>
            </a:r>
            <a:endParaRPr b="0" lang="en-GB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BC1DFF2-444A-47B5-A1BA-E61A9B8955A9}" type="slidenum">
              <a:t>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720" cy="90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Co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mm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on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ope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ratio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ns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on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tabu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lar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data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4880" cy="4835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88000"/>
          </a:bodyPr>
          <a:p>
            <a:pPr marL="216720" indent="-216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Tabular data has additional needs compared to arrays. Understanding how to vectorize these operations is critical for handling them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16720" indent="-216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Combine information across tables (</a:t>
            </a:r>
            <a:r>
              <a:rPr b="1" lang="en-CH" sz="2800" spc="-1" strike="noStrike">
                <a:solidFill>
                  <a:srgbClr val="000000"/>
                </a:solidFill>
                <a:latin typeface="Calibri"/>
              </a:rPr>
              <a:t>join, anti-join</a:t>
            </a: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51600" indent="-2167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CH" sz="2400" spc="-1" strike="noStrike">
                <a:solidFill>
                  <a:srgbClr val="000000"/>
                </a:solidFill>
                <a:latin typeface="Calibri"/>
              </a:rPr>
              <a:t>Join</a:t>
            </a: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: e.g., combine table with experiments results with table with experiments metadata (date, location, experimenter, free-form notes, …)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651600" indent="-2167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CH" sz="2400" spc="-1" strike="noStrike">
                <a:solidFill>
                  <a:srgbClr val="000000"/>
                </a:solidFill>
                <a:latin typeface="Calibri"/>
              </a:rPr>
              <a:t>Anti-join</a:t>
            </a: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: e.g. student compiles list of outliers, exclude them from t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</a:t>
            </a: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e table of experiments to analyze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216720" indent="-216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Summary tables (</a:t>
            </a:r>
            <a:r>
              <a:rPr b="1" lang="en-CH" sz="2800" spc="-1" strike="noStrike">
                <a:solidFill>
                  <a:srgbClr val="000000"/>
                </a:solidFill>
                <a:latin typeface="Calibri"/>
              </a:rPr>
              <a:t>split-apply-combine</a:t>
            </a: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51600" indent="-2167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E.g., compute average measurement and standard deviation by experimental condition and treatment dosage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216720" indent="-216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Window functions to vectorize complex computations over groups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51600" indent="-2167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E.g., compute the time distance between experiments by lab technician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71202FB-5EA3-4D65-B1BA-69F0C85FD476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838080" y="2709000"/>
            <a:ext cx="10514880" cy="9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5400" spc="-1" strike="noStrike">
                <a:solidFill>
                  <a:srgbClr val="000000"/>
                </a:solidFill>
                <a:latin typeface="Calibri Light"/>
              </a:rPr>
              <a:t>Joins</a:t>
            </a:r>
            <a:endParaRPr b="0" lang="en-GB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dt" idx="2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2BE1E56-82D8-4B72-8596-5AD64A7DFA72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720" cy="9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 fontScale="80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Join operations: combining informations from multiple tables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</a:t>
            </a: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85" name="Picture 5" descr=""/>
          <p:cNvPicPr/>
          <p:nvPr/>
        </p:nvPicPr>
        <p:blipFill>
          <a:blip r:embed="rId1"/>
          <a:srcRect l="0" t="0" r="47418" b="0"/>
          <a:stretch/>
        </p:blipFill>
        <p:spPr>
          <a:xfrm>
            <a:off x="2209680" y="1277640"/>
            <a:ext cx="2946960" cy="2270880"/>
          </a:xfrm>
          <a:prstGeom prst="rect">
            <a:avLst/>
          </a:prstGeom>
          <a:ln w="0">
            <a:noFill/>
          </a:ln>
        </p:spPr>
      </p:pic>
      <p:pic>
        <p:nvPicPr>
          <p:cNvPr id="186" name="Picture 9" descr=""/>
          <p:cNvPicPr/>
          <p:nvPr/>
        </p:nvPicPr>
        <p:blipFill>
          <a:blip r:embed="rId2"/>
          <a:stretch/>
        </p:blipFill>
        <p:spPr>
          <a:xfrm>
            <a:off x="3407400" y="4047840"/>
            <a:ext cx="5376240" cy="2178360"/>
          </a:xfrm>
          <a:prstGeom prst="rect">
            <a:avLst/>
          </a:prstGeom>
          <a:ln w="0">
            <a:noFill/>
          </a:ln>
        </p:spPr>
      </p:pic>
      <p:sp>
        <p:nvSpPr>
          <p:cNvPr id="187" name="TextBox 11"/>
          <p:cNvSpPr/>
          <p:nvPr/>
        </p:nvSpPr>
        <p:spPr>
          <a:xfrm>
            <a:off x="5627880" y="1911240"/>
            <a:ext cx="935280" cy="100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CH" sz="6000" spc="-1" strike="noStrike">
                <a:solidFill>
                  <a:srgbClr val="000000"/>
                </a:solidFill>
                <a:latin typeface="Calibri"/>
                <a:ea typeface="DejaVu Sans"/>
              </a:rPr>
              <a:t>+</a:t>
            </a:r>
            <a:endParaRPr b="0" lang="en-GB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TextBox 12"/>
          <p:cNvSpPr/>
          <p:nvPr/>
        </p:nvSpPr>
        <p:spPr>
          <a:xfrm>
            <a:off x="2135520" y="4635000"/>
            <a:ext cx="935280" cy="100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CH" sz="6000" spc="-1" strike="noStrike">
                <a:solidFill>
                  <a:srgbClr val="000000"/>
                </a:solidFill>
                <a:latin typeface="Calibri"/>
                <a:ea typeface="DejaVu Sans"/>
              </a:rPr>
              <a:t>=</a:t>
            </a:r>
            <a:endParaRPr b="0" lang="en-GB" sz="6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9" name="Picture 7" descr=""/>
          <p:cNvPicPr/>
          <p:nvPr/>
        </p:nvPicPr>
        <p:blipFill>
          <a:blip r:embed="rId3"/>
          <a:stretch/>
        </p:blipFill>
        <p:spPr>
          <a:xfrm>
            <a:off x="7005240" y="1616760"/>
            <a:ext cx="3335760" cy="159228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922781A-3CED-4A38-9C2E-63D3A231976B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720" cy="9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Join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opera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tions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2" name="Rectangle 7"/>
          <p:cNvSpPr/>
          <p:nvPr/>
        </p:nvSpPr>
        <p:spPr>
          <a:xfrm>
            <a:off x="7430400" y="206640"/>
            <a:ext cx="4538160" cy="9896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DE" sz="1800" spc="-1" strike="noStrike">
              <a:solidFill>
                <a:srgbClr val="000000"/>
              </a:solidFill>
              <a:latin typeface="Courier New"/>
              <a:ea typeface="DejaVu Sans"/>
            </a:endParaRPr>
          </a:p>
        </p:txBody>
      </p:sp>
      <p:pic>
        <p:nvPicPr>
          <p:cNvPr id="193" name="Graphic 8" descr=""/>
          <p:cNvPicPr/>
          <p:nvPr/>
        </p:nvPicPr>
        <p:blipFill>
          <a:blip r:embed="rId1"/>
          <a:stretch/>
        </p:blipFill>
        <p:spPr>
          <a:xfrm>
            <a:off x="7511040" y="232200"/>
            <a:ext cx="709560" cy="630360"/>
          </a:xfrm>
          <a:prstGeom prst="rect">
            <a:avLst/>
          </a:prstGeom>
          <a:ln w="0">
            <a:noFill/>
          </a:ln>
        </p:spPr>
      </p:pic>
      <p:sp>
        <p:nvSpPr>
          <p:cNvPr id="194" name="TextBox 9"/>
          <p:cNvSpPr/>
          <p:nvPr/>
        </p:nvSpPr>
        <p:spPr>
          <a:xfrm>
            <a:off x="8163720" y="225360"/>
            <a:ext cx="1778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DE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Live Coding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TextBox 10"/>
          <p:cNvSpPr/>
          <p:nvPr/>
        </p:nvSpPr>
        <p:spPr>
          <a:xfrm>
            <a:off x="8301960" y="542880"/>
            <a:ext cx="348192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n</a:t>
            </a:r>
            <a:r>
              <a:rPr b="0" lang="en-DE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otebooks/</a:t>
            </a:r>
            <a:r>
              <a:rPr b="0" lang="en-US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tabular_data/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020_join_operations.ipynb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CFC9608-90FA-4E10-BA20-3583BA35E3AA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720" cy="90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Join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opera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tions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4880" cy="4835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Main points: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Join operations can be used to combine two tables using the values of one or m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ore columns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Different types of join: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left/right: keep all the column values that are present in the first/second table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inner: keep all the column values that are present in both tables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outer: keep all the column values that are present in one or the other tables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Anti-joins can be used to exclude the values that are present in one, but not the other table (filtering based on arbitrary criteria)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dt" idx="2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9" name="Rectangle 7"/>
          <p:cNvSpPr/>
          <p:nvPr/>
        </p:nvSpPr>
        <p:spPr>
          <a:xfrm>
            <a:off x="7430400" y="206640"/>
            <a:ext cx="4538160" cy="9896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DE" sz="1800" spc="-1" strike="noStrike">
              <a:solidFill>
                <a:srgbClr val="000000"/>
              </a:solidFill>
              <a:latin typeface="Courier New"/>
              <a:ea typeface="DejaVu Sans"/>
            </a:endParaRPr>
          </a:p>
        </p:txBody>
      </p:sp>
      <p:pic>
        <p:nvPicPr>
          <p:cNvPr id="200" name="Graphic 8" descr=""/>
          <p:cNvPicPr/>
          <p:nvPr/>
        </p:nvPicPr>
        <p:blipFill>
          <a:blip r:embed="rId1"/>
          <a:stretch/>
        </p:blipFill>
        <p:spPr>
          <a:xfrm>
            <a:off x="7511040" y="232200"/>
            <a:ext cx="709560" cy="630360"/>
          </a:xfrm>
          <a:prstGeom prst="rect">
            <a:avLst/>
          </a:prstGeom>
          <a:ln w="0">
            <a:noFill/>
          </a:ln>
        </p:spPr>
      </p:pic>
      <p:sp>
        <p:nvSpPr>
          <p:cNvPr id="201" name="TextBox 9"/>
          <p:cNvSpPr/>
          <p:nvPr/>
        </p:nvSpPr>
        <p:spPr>
          <a:xfrm>
            <a:off x="8163720" y="225360"/>
            <a:ext cx="1778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DE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Live Coding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TextBox 10"/>
          <p:cNvSpPr/>
          <p:nvPr/>
        </p:nvSpPr>
        <p:spPr>
          <a:xfrm>
            <a:off x="8301960" y="542880"/>
            <a:ext cx="348192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n</a:t>
            </a:r>
            <a:r>
              <a:rPr b="0" lang="en-DE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otebooks/</a:t>
            </a:r>
            <a:r>
              <a:rPr b="0" lang="en-US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tabular_data/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020_join_operations.ipynb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B7F01EE-955A-4734-9782-D84D05F497AA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720" cy="90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Join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opera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tions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4880" cy="4835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Main points: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Join operations can be used to combine two tables using the values of one or m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ore columns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Different types of join: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left/right: keep all the column values that are present in the first/second table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inner: keep all the column values that are present in both tables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outer: keep all the column values that are present in one or the other tables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Anti-joins can be used to exclude the values that are present in one, but not the other table (filtering based on arbitrary criteria)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</a:t>
            </a: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2025, CC BY-SA </a:t>
            </a: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6" name="Rectangle 4"/>
          <p:cNvSpPr/>
          <p:nvPr/>
        </p:nvSpPr>
        <p:spPr>
          <a:xfrm>
            <a:off x="7430400" y="206640"/>
            <a:ext cx="4538160" cy="9896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DE" sz="1800" spc="-1" strike="noStrike">
              <a:solidFill>
                <a:srgbClr val="000000"/>
              </a:solidFill>
              <a:latin typeface="Courier New"/>
              <a:ea typeface="DejaVu Sans"/>
            </a:endParaRPr>
          </a:p>
        </p:txBody>
      </p:sp>
      <p:pic>
        <p:nvPicPr>
          <p:cNvPr id="207" name="Graphic 1" descr=""/>
          <p:cNvPicPr/>
          <p:nvPr/>
        </p:nvPicPr>
        <p:blipFill>
          <a:blip r:embed="rId1"/>
          <a:stretch/>
        </p:blipFill>
        <p:spPr>
          <a:xfrm>
            <a:off x="7511040" y="232200"/>
            <a:ext cx="709560" cy="630360"/>
          </a:xfrm>
          <a:prstGeom prst="rect">
            <a:avLst/>
          </a:prstGeom>
          <a:ln w="0">
            <a:noFill/>
          </a:ln>
        </p:spPr>
      </p:pic>
      <p:sp>
        <p:nvSpPr>
          <p:cNvPr id="208" name="TextBox 3"/>
          <p:cNvSpPr/>
          <p:nvPr/>
        </p:nvSpPr>
        <p:spPr>
          <a:xfrm>
            <a:off x="8163720" y="225360"/>
            <a:ext cx="1778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DE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Live Coding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TextBox 4"/>
          <p:cNvSpPr/>
          <p:nvPr/>
        </p:nvSpPr>
        <p:spPr>
          <a:xfrm>
            <a:off x="8301960" y="542880"/>
            <a:ext cx="348192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n</a:t>
            </a:r>
            <a:r>
              <a:rPr b="0" lang="en-DE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otebooks/</a:t>
            </a:r>
            <a:r>
              <a:rPr b="0" lang="en-US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tabular_data/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020_join_operations.ipynb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3E8DB06-42FD-4FF9-8C25-7587E1C49115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720" cy="90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Example of tabular data: “Predimed” study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838080" y="1124640"/>
            <a:ext cx="10514880" cy="855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Research question: Does Mediterranean diet help prevent cardiovascular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diseases, such as heart attacks and strokes?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dt" idx="28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3" name="Content Placeholder 4"/>
          <p:cNvSpPr/>
          <p:nvPr/>
        </p:nvSpPr>
        <p:spPr>
          <a:xfrm>
            <a:off x="838080" y="2160000"/>
            <a:ext cx="6181560" cy="307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Longitudinal study following &gt; 7000 Spanish participants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Three different diets: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Mediterranean diet + extra virgin olive oil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Mediterranean diet + nuts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Control diet (low fat food items)</a:t>
            </a:r>
            <a:br>
              <a:rPr sz="2400"/>
            </a:b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4" name="" descr=""/>
          <p:cNvPicPr/>
          <p:nvPr/>
        </p:nvPicPr>
        <p:blipFill>
          <a:blip r:embed="rId1"/>
          <a:stretch/>
        </p:blipFill>
        <p:spPr>
          <a:xfrm>
            <a:off x="7307280" y="1807200"/>
            <a:ext cx="4920480" cy="3412440"/>
          </a:xfrm>
          <a:prstGeom prst="rect">
            <a:avLst/>
          </a:prstGeom>
          <a:ln w="0">
            <a:noFill/>
          </a:ln>
        </p:spPr>
      </p:pic>
      <p:sp>
        <p:nvSpPr>
          <p:cNvPr id="215" name="Content Placeholder 6"/>
          <p:cNvSpPr/>
          <p:nvPr/>
        </p:nvSpPr>
        <p:spPr>
          <a:xfrm>
            <a:off x="4992120" y="5852160"/>
            <a:ext cx="7199640" cy="44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Estruch et al. (2018). New England Journal of Medicine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D838261-38BC-47D4-899E-8140EBA01AA4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720" cy="90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Example of tabular data: “Predimed” study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dt" idx="2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8" name="Content Placeholder 10"/>
          <p:cNvSpPr/>
          <p:nvPr/>
        </p:nvSpPr>
        <p:spPr>
          <a:xfrm>
            <a:off x="4992120" y="5852160"/>
            <a:ext cx="7199640" cy="44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Estruch et al. (2018). New England Journal of Medicine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9" name="" descr=""/>
          <p:cNvPicPr/>
          <p:nvPr/>
        </p:nvPicPr>
        <p:blipFill>
          <a:blip r:embed="rId2"/>
          <a:stretch/>
        </p:blipFill>
        <p:spPr>
          <a:xfrm>
            <a:off x="720000" y="1409760"/>
            <a:ext cx="10696320" cy="2190240"/>
          </a:xfrm>
          <a:prstGeom prst="rect">
            <a:avLst/>
          </a:prstGeom>
          <a:ln w="0">
            <a:noFill/>
          </a:ln>
        </p:spPr>
      </p:pic>
      <p:pic>
        <p:nvPicPr>
          <p:cNvPr id="220" name="" descr=""/>
          <p:cNvPicPr/>
          <p:nvPr/>
        </p:nvPicPr>
        <p:blipFill>
          <a:blip r:embed="rId3"/>
          <a:stretch/>
        </p:blipFill>
        <p:spPr>
          <a:xfrm>
            <a:off x="1080000" y="3881880"/>
            <a:ext cx="3524040" cy="22381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35730DF-4117-4AAA-B627-A43E60073D81}" type="slidenum">
              <a:t>17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7"/>
          <p:cNvSpPr/>
          <p:nvPr/>
        </p:nvSpPr>
        <p:spPr>
          <a:xfrm>
            <a:off x="7428240" y="205920"/>
            <a:ext cx="4538160" cy="9896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DE" sz="1800" spc="-1" strike="noStrike">
              <a:solidFill>
                <a:srgbClr val="000000"/>
              </a:solidFill>
              <a:latin typeface="Courier New"/>
              <a:ea typeface="DejaVu Sans"/>
            </a:endParaRPr>
          </a:p>
        </p:txBody>
      </p:sp>
      <p:sp>
        <p:nvSpPr>
          <p:cNvPr id="222" name="PlaceHolder 1"/>
          <p:cNvSpPr>
            <a:spLocks noGrp="1"/>
          </p:cNvSpPr>
          <p:nvPr>
            <p:ph/>
          </p:nvPr>
        </p:nvSpPr>
        <p:spPr>
          <a:xfrm>
            <a:off x="838080" y="1496160"/>
            <a:ext cx="10514880" cy="468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Use joins to add the experimental information to the data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(who followed which diet)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Use anti-joins to remove outliers </a:t>
            </a:r>
            <a:br>
              <a:rPr sz="2800"/>
            </a:b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(people who self-reported not following the diet)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Submit a PR for Issue #3 on </a:t>
            </a:r>
            <a:br>
              <a:rPr sz="2800"/>
            </a:br>
            <a:r>
              <a:rPr b="0" lang="en-US" sz="2800" spc="-1" strike="noStrike">
                <a:solidFill>
                  <a:srgbClr val="000000"/>
                </a:solidFill>
                <a:latin typeface="Consolas"/>
              </a:rPr>
              <a:t>git.aspp.school/ASPP/2025-heraklion-data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4" name="TextBox 8"/>
          <p:cNvSpPr/>
          <p:nvPr/>
        </p:nvSpPr>
        <p:spPr>
          <a:xfrm>
            <a:off x="7930800" y="224640"/>
            <a:ext cx="1778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DE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Exercise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5" name="Graphic 10" descr=""/>
          <p:cNvPicPr/>
          <p:nvPr/>
        </p:nvPicPr>
        <p:blipFill>
          <a:blip r:embed="rId1"/>
          <a:stretch/>
        </p:blipFill>
        <p:spPr>
          <a:xfrm>
            <a:off x="7474680" y="273960"/>
            <a:ext cx="693720" cy="554760"/>
          </a:xfrm>
          <a:prstGeom prst="rect">
            <a:avLst/>
          </a:prstGeom>
          <a:ln w="0">
            <a:noFill/>
          </a:ln>
        </p:spPr>
      </p:pic>
      <p:sp>
        <p:nvSpPr>
          <p:cNvPr id="226" name="TextBox 12"/>
          <p:cNvSpPr/>
          <p:nvPr/>
        </p:nvSpPr>
        <p:spPr>
          <a:xfrm>
            <a:off x="8301960" y="542880"/>
            <a:ext cx="348192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exercises/tabular_join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title"/>
          </p:nvPr>
        </p:nvSpPr>
        <p:spPr>
          <a:xfrm>
            <a:off x="346680" y="365040"/>
            <a:ext cx="5964480" cy="952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67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Hands-on</a:t>
            </a:r>
            <a:br>
              <a:rPr sz="4400"/>
            </a:b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637CEB9-8B8A-4C0F-BD71-A8F694007908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838080" y="2709000"/>
            <a:ext cx="10514880" cy="9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5400" spc="-1" strike="noStrike">
                <a:solidFill>
                  <a:srgbClr val="000000"/>
                </a:solidFill>
                <a:latin typeface="Calibri Light"/>
              </a:rPr>
              <a:t>Split-apply-combine</a:t>
            </a:r>
            <a:endParaRPr b="0" lang="en-GB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dt" idx="31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6F64B67-C25F-4D44-9D92-A39523B427B2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720" cy="90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What is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tabular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data?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dt" idx="14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134" name="Table 6"/>
          <p:cNvGraphicFramePr/>
          <p:nvPr/>
        </p:nvGraphicFramePr>
        <p:xfrm>
          <a:off x="1841400" y="2421000"/>
          <a:ext cx="8528040" cy="1434240"/>
        </p:xfrm>
        <a:graphic>
          <a:graphicData uri="http://schemas.openxmlformats.org/drawingml/2006/table">
            <a:tbl>
              <a:tblPr/>
              <a:tblGrid>
                <a:gridCol w="1705680"/>
                <a:gridCol w="1705680"/>
                <a:gridCol w="1705680"/>
                <a:gridCol w="1705680"/>
                <a:gridCol w="1705680"/>
              </a:tblGrid>
              <a:tr h="1249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Date (index)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Wind speed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Wind direction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Rain fall (mm)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Hours of sun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7.3.2024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7.1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N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0.0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8.3.2024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0.3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NW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2.1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9.3.2024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1.1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SE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0.3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5" name="Table 2"/>
          <p:cNvGraphicFramePr/>
          <p:nvPr/>
        </p:nvGraphicFramePr>
        <p:xfrm>
          <a:off x="1833480" y="4343400"/>
          <a:ext cx="8528040" cy="1664280"/>
        </p:xfrm>
        <a:graphic>
          <a:graphicData uri="http://schemas.openxmlformats.org/drawingml/2006/table">
            <a:tbl>
              <a:tblPr/>
              <a:tblGrid>
                <a:gridCol w="1705680"/>
                <a:gridCol w="1705680"/>
                <a:gridCol w="1705680"/>
                <a:gridCol w="1705680"/>
                <a:gridCol w="1705680"/>
              </a:tblGrid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Subject ID (index)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Condition ID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Presentation nr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Response time (ms)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Response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VM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732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28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LEFT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VM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732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41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RIGHT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PB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665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73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LEFT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</a:tbl>
          </a:graphicData>
        </a:graphic>
      </p:graphicFrame>
      <p:sp>
        <p:nvSpPr>
          <p:cNvPr id="136" name="TextBox 7"/>
          <p:cNvSpPr/>
          <p:nvPr/>
        </p:nvSpPr>
        <p:spPr>
          <a:xfrm>
            <a:off x="5519880" y="762120"/>
            <a:ext cx="3743640" cy="912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Unlike arrays, each column can represent another type of value, with different data types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37" name="Straight Arrow Connector 10"/>
          <p:cNvCxnSpPr/>
          <p:nvPr/>
        </p:nvCxnSpPr>
        <p:spPr>
          <a:xfrm flipH="1">
            <a:off x="5015880" y="1937880"/>
            <a:ext cx="504720" cy="381240"/>
          </a:xfrm>
          <a:prstGeom prst="straightConnector1">
            <a:avLst/>
          </a:prstGeom>
          <a:ln w="3810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138" name="Straight Arrow Connector 12"/>
          <p:cNvCxnSpPr/>
          <p:nvPr/>
        </p:nvCxnSpPr>
        <p:spPr>
          <a:xfrm flipH="1">
            <a:off x="6167880" y="1829520"/>
            <a:ext cx="144720" cy="489600"/>
          </a:xfrm>
          <a:prstGeom prst="straightConnector1">
            <a:avLst/>
          </a:prstGeom>
          <a:ln w="3810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139" name="Straight Arrow Connector 14"/>
          <p:cNvCxnSpPr/>
          <p:nvPr/>
        </p:nvCxnSpPr>
        <p:spPr>
          <a:xfrm>
            <a:off x="7679880" y="1849320"/>
            <a:ext cx="72720" cy="469800"/>
          </a:xfrm>
          <a:prstGeom prst="straightConnector1">
            <a:avLst/>
          </a:prstGeom>
          <a:ln w="3810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140" name="Straight Arrow Connector 16"/>
          <p:cNvCxnSpPr/>
          <p:nvPr/>
        </p:nvCxnSpPr>
        <p:spPr>
          <a:xfrm>
            <a:off x="9120240" y="1851480"/>
            <a:ext cx="249120" cy="467640"/>
          </a:xfrm>
          <a:prstGeom prst="straightConnector1">
            <a:avLst/>
          </a:prstGeom>
          <a:ln w="3810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141" name="Straight Arrow Connector 18"/>
          <p:cNvCxnSpPr/>
          <p:nvPr/>
        </p:nvCxnSpPr>
        <p:spPr>
          <a:xfrm flipH="1">
            <a:off x="2877840" y="1487880"/>
            <a:ext cx="2138760" cy="831240"/>
          </a:xfrm>
          <a:prstGeom prst="straightConnector1">
            <a:avLst/>
          </a:prstGeom>
          <a:ln w="38100">
            <a:solidFill>
              <a:srgbClr val="000000"/>
            </a:solidFill>
            <a:round/>
            <a:tailEnd len="med" type="triangle" w="med"/>
          </a:ln>
        </p:spPr>
      </p:cxn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C771935-DD27-4B1C-BDC3-83160EC2DC84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720" cy="9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The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basi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c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stru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ctur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e of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mos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t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num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eric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al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anal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yses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dt" idx="3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32" name="Picture 11" descr=""/>
          <p:cNvPicPr/>
          <p:nvPr/>
        </p:nvPicPr>
        <p:blipFill>
          <a:blip r:embed="rId1"/>
          <a:stretch/>
        </p:blipFill>
        <p:spPr>
          <a:xfrm>
            <a:off x="3935880" y="2162520"/>
            <a:ext cx="2886120" cy="4558320"/>
          </a:xfrm>
          <a:prstGeom prst="rect">
            <a:avLst/>
          </a:prstGeom>
          <a:ln w="0">
            <a:noFill/>
          </a:ln>
        </p:spPr>
      </p:pic>
      <p:pic>
        <p:nvPicPr>
          <p:cNvPr id="233" name="Picture 12" descr=""/>
          <p:cNvPicPr/>
          <p:nvPr/>
        </p:nvPicPr>
        <p:blipFill>
          <a:blip r:embed="rId2"/>
          <a:stretch/>
        </p:blipFill>
        <p:spPr>
          <a:xfrm>
            <a:off x="7584840" y="2500560"/>
            <a:ext cx="1476360" cy="3628800"/>
          </a:xfrm>
          <a:prstGeom prst="rect">
            <a:avLst/>
          </a:prstGeom>
          <a:ln w="0">
            <a:noFill/>
          </a:ln>
        </p:spPr>
      </p:pic>
      <p:pic>
        <p:nvPicPr>
          <p:cNvPr id="234" name="Picture 13" descr=""/>
          <p:cNvPicPr/>
          <p:nvPr/>
        </p:nvPicPr>
        <p:blipFill>
          <a:blip r:embed="rId3"/>
          <a:stretch/>
        </p:blipFill>
        <p:spPr>
          <a:xfrm>
            <a:off x="9859680" y="2999880"/>
            <a:ext cx="1811520" cy="1954800"/>
          </a:xfrm>
          <a:prstGeom prst="rect">
            <a:avLst/>
          </a:prstGeom>
          <a:ln w="0">
            <a:noFill/>
          </a:ln>
        </p:spPr>
      </p:pic>
      <p:pic>
        <p:nvPicPr>
          <p:cNvPr id="235" name="Picture 14" descr=""/>
          <p:cNvPicPr/>
          <p:nvPr/>
        </p:nvPicPr>
        <p:blipFill>
          <a:blip r:embed="rId4"/>
          <a:stretch/>
        </p:blipFill>
        <p:spPr>
          <a:xfrm>
            <a:off x="460080" y="2783880"/>
            <a:ext cx="2663640" cy="2588400"/>
          </a:xfrm>
          <a:prstGeom prst="rect">
            <a:avLst/>
          </a:prstGeom>
          <a:ln w="0">
            <a:noFill/>
          </a:ln>
        </p:spPr>
      </p:pic>
      <p:sp>
        <p:nvSpPr>
          <p:cNvPr id="236" name="TextBox 15"/>
          <p:cNvSpPr/>
          <p:nvPr/>
        </p:nvSpPr>
        <p:spPr>
          <a:xfrm>
            <a:off x="2617920" y="1321920"/>
            <a:ext cx="1871640" cy="6382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split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TextBox 16"/>
          <p:cNvSpPr/>
          <p:nvPr/>
        </p:nvSpPr>
        <p:spPr>
          <a:xfrm>
            <a:off x="6311880" y="1321920"/>
            <a:ext cx="1871640" cy="6382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apply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TextBox 17"/>
          <p:cNvSpPr/>
          <p:nvPr/>
        </p:nvSpPr>
        <p:spPr>
          <a:xfrm>
            <a:off x="9783360" y="1321920"/>
            <a:ext cx="1871640" cy="6382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combine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39" name="Straight Arrow Connector 19"/>
          <p:cNvCxnSpPr/>
          <p:nvPr/>
        </p:nvCxnSpPr>
        <p:spPr>
          <a:xfrm flipV="1">
            <a:off x="3287520" y="2783520"/>
            <a:ext cx="648720" cy="743040"/>
          </a:xfrm>
          <a:prstGeom prst="straightConnector1">
            <a:avLst/>
          </a:prstGeom>
          <a:ln w="57150">
            <a:solidFill>
              <a:srgbClr val="c55a11"/>
            </a:solidFill>
            <a:round/>
            <a:tailEnd len="med" type="triangle" w="med"/>
          </a:ln>
        </p:spPr>
      </p:cxnSp>
      <p:cxnSp>
        <p:nvCxnSpPr>
          <p:cNvPr id="240" name="Straight Arrow Connector 20"/>
          <p:cNvCxnSpPr/>
          <p:nvPr/>
        </p:nvCxnSpPr>
        <p:spPr>
          <a:xfrm flipV="1">
            <a:off x="3281400" y="3784320"/>
            <a:ext cx="648720" cy="113040"/>
          </a:xfrm>
          <a:prstGeom prst="straightConnector1">
            <a:avLst/>
          </a:prstGeom>
          <a:ln w="57150">
            <a:solidFill>
              <a:srgbClr val="c55a11"/>
            </a:solidFill>
            <a:round/>
            <a:tailEnd len="med" type="triangle" w="med"/>
          </a:ln>
        </p:spPr>
      </p:cxnSp>
      <p:cxnSp>
        <p:nvCxnSpPr>
          <p:cNvPr id="241" name="Straight Arrow Connector 21"/>
          <p:cNvCxnSpPr/>
          <p:nvPr/>
        </p:nvCxnSpPr>
        <p:spPr>
          <a:xfrm>
            <a:off x="3281760" y="4326480"/>
            <a:ext cx="637920" cy="396720"/>
          </a:xfrm>
          <a:prstGeom prst="straightConnector1">
            <a:avLst/>
          </a:prstGeom>
          <a:ln w="57150">
            <a:solidFill>
              <a:srgbClr val="c55a11"/>
            </a:solidFill>
            <a:round/>
            <a:tailEnd len="med" type="triangle" w="med"/>
          </a:ln>
        </p:spPr>
      </p:cxnSp>
      <p:cxnSp>
        <p:nvCxnSpPr>
          <p:cNvPr id="242" name="Straight Arrow Connector 22"/>
          <p:cNvCxnSpPr/>
          <p:nvPr/>
        </p:nvCxnSpPr>
        <p:spPr>
          <a:xfrm>
            <a:off x="3291840" y="5254200"/>
            <a:ext cx="638280" cy="1187640"/>
          </a:xfrm>
          <a:prstGeom prst="straightConnector1">
            <a:avLst/>
          </a:prstGeom>
          <a:ln w="57150">
            <a:solidFill>
              <a:srgbClr val="c55a11"/>
            </a:solidFill>
            <a:round/>
            <a:tailEnd len="med" type="triangle" w="med"/>
          </a:ln>
        </p:spPr>
      </p:cxnSp>
      <p:cxnSp>
        <p:nvCxnSpPr>
          <p:cNvPr id="243" name="Straight Arrow Connector 25"/>
          <p:cNvCxnSpPr/>
          <p:nvPr/>
        </p:nvCxnSpPr>
        <p:spPr>
          <a:xfrm>
            <a:off x="3281400" y="4874760"/>
            <a:ext cx="648720" cy="754560"/>
          </a:xfrm>
          <a:prstGeom prst="straightConnector1">
            <a:avLst/>
          </a:prstGeom>
          <a:ln w="57150">
            <a:solidFill>
              <a:srgbClr val="c55a11"/>
            </a:solidFill>
            <a:round/>
            <a:tailEnd len="med" type="triangle" w="med"/>
          </a:ln>
        </p:spPr>
      </p:cxnSp>
      <p:sp>
        <p:nvSpPr>
          <p:cNvPr id="244" name="TextBox 29"/>
          <p:cNvSpPr/>
          <p:nvPr/>
        </p:nvSpPr>
        <p:spPr>
          <a:xfrm>
            <a:off x="3228840" y="2734560"/>
            <a:ext cx="647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A1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TextBox 30"/>
          <p:cNvSpPr/>
          <p:nvPr/>
        </p:nvSpPr>
        <p:spPr>
          <a:xfrm>
            <a:off x="3223800" y="3516480"/>
            <a:ext cx="647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A2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TextBox 31"/>
          <p:cNvSpPr/>
          <p:nvPr/>
        </p:nvSpPr>
        <p:spPr>
          <a:xfrm>
            <a:off x="3223800" y="4020480"/>
            <a:ext cx="647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B1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TextBox 32"/>
          <p:cNvSpPr/>
          <p:nvPr/>
        </p:nvSpPr>
        <p:spPr>
          <a:xfrm>
            <a:off x="3233520" y="4754520"/>
            <a:ext cx="647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B2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TextBox 33"/>
          <p:cNvSpPr/>
          <p:nvPr/>
        </p:nvSpPr>
        <p:spPr>
          <a:xfrm>
            <a:off x="3233520" y="5244480"/>
            <a:ext cx="647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C2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Right Arrow 40"/>
          <p:cNvSpPr/>
          <p:nvPr/>
        </p:nvSpPr>
        <p:spPr>
          <a:xfrm>
            <a:off x="6996240" y="4089240"/>
            <a:ext cx="503280" cy="8600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CH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250" name="TextBox 41"/>
          <p:cNvSpPr/>
          <p:nvPr/>
        </p:nvSpPr>
        <p:spPr>
          <a:xfrm>
            <a:off x="6837120" y="3702960"/>
            <a:ext cx="781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CH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mean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51" name="Straight Arrow Connector 42"/>
          <p:cNvCxnSpPr/>
          <p:nvPr/>
        </p:nvCxnSpPr>
        <p:spPr>
          <a:xfrm>
            <a:off x="9076320" y="2923920"/>
            <a:ext cx="707760" cy="593280"/>
          </a:xfrm>
          <a:prstGeom prst="straightConnector1">
            <a:avLst/>
          </a:prstGeom>
          <a:ln w="57150">
            <a:solidFill>
              <a:srgbClr val="548235"/>
            </a:solidFill>
            <a:round/>
            <a:tailEnd len="med" type="triangle" w="med"/>
          </a:ln>
        </p:spPr>
      </p:cxnSp>
      <p:cxnSp>
        <p:nvCxnSpPr>
          <p:cNvPr id="252" name="Straight Arrow Connector 44"/>
          <p:cNvCxnSpPr/>
          <p:nvPr/>
        </p:nvCxnSpPr>
        <p:spPr>
          <a:xfrm>
            <a:off x="9076320" y="3645000"/>
            <a:ext cx="707760" cy="196200"/>
          </a:xfrm>
          <a:prstGeom prst="straightConnector1">
            <a:avLst/>
          </a:prstGeom>
          <a:ln w="57150">
            <a:solidFill>
              <a:srgbClr val="548235"/>
            </a:solidFill>
            <a:round/>
            <a:tailEnd len="med" type="triangle" w="med"/>
          </a:ln>
        </p:spPr>
      </p:cxnSp>
      <p:cxnSp>
        <p:nvCxnSpPr>
          <p:cNvPr id="253" name="Straight Arrow Connector 46"/>
          <p:cNvCxnSpPr/>
          <p:nvPr/>
        </p:nvCxnSpPr>
        <p:spPr>
          <a:xfrm flipV="1">
            <a:off x="9065520" y="4205160"/>
            <a:ext cx="718560" cy="217440"/>
          </a:xfrm>
          <a:prstGeom prst="straightConnector1">
            <a:avLst/>
          </a:prstGeom>
          <a:ln w="57150">
            <a:solidFill>
              <a:srgbClr val="548235"/>
            </a:solidFill>
            <a:round/>
            <a:tailEnd len="med" type="triangle" w="med"/>
          </a:ln>
        </p:spPr>
      </p:cxnSp>
      <p:cxnSp>
        <p:nvCxnSpPr>
          <p:cNvPr id="254" name="Straight Arrow Connector 48"/>
          <p:cNvCxnSpPr/>
          <p:nvPr/>
        </p:nvCxnSpPr>
        <p:spPr>
          <a:xfrm flipV="1">
            <a:off x="9076320" y="4421880"/>
            <a:ext cx="707760" cy="708120"/>
          </a:xfrm>
          <a:prstGeom prst="straightConnector1">
            <a:avLst/>
          </a:prstGeom>
          <a:ln w="57150">
            <a:solidFill>
              <a:srgbClr val="548235"/>
            </a:solidFill>
            <a:round/>
            <a:tailEnd len="med" type="triangle" w="med"/>
          </a:ln>
        </p:spPr>
      </p:cxnSp>
      <p:cxnSp>
        <p:nvCxnSpPr>
          <p:cNvPr id="255" name="Straight Arrow Connector 50"/>
          <p:cNvCxnSpPr/>
          <p:nvPr/>
        </p:nvCxnSpPr>
        <p:spPr>
          <a:xfrm flipV="1">
            <a:off x="9076320" y="4775400"/>
            <a:ext cx="707760" cy="1163880"/>
          </a:xfrm>
          <a:prstGeom prst="straightConnector1">
            <a:avLst/>
          </a:prstGeom>
          <a:ln w="57150">
            <a:solidFill>
              <a:srgbClr val="548235"/>
            </a:solidFill>
            <a:round/>
            <a:tailEnd len="med" type="triangle" w="med"/>
          </a:ln>
        </p:spPr>
      </p:cxn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E9E550D-B3CA-4881-BB12-B221753BA902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720" cy="9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 fontScale="74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Split-apply-combine </a:t>
            </a:r>
            <a:br>
              <a:rPr sz="4400"/>
            </a:b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operations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</a:t>
            </a: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8" name="Rectangle 7"/>
          <p:cNvSpPr/>
          <p:nvPr/>
        </p:nvSpPr>
        <p:spPr>
          <a:xfrm>
            <a:off x="7430400" y="206640"/>
            <a:ext cx="4538160" cy="9896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DE" sz="1800" spc="-1" strike="noStrike">
              <a:solidFill>
                <a:srgbClr val="000000"/>
              </a:solidFill>
              <a:latin typeface="Courier New"/>
              <a:ea typeface="DejaVu Sans"/>
            </a:endParaRPr>
          </a:p>
        </p:txBody>
      </p:sp>
      <p:pic>
        <p:nvPicPr>
          <p:cNvPr id="259" name="Graphic 8" descr=""/>
          <p:cNvPicPr/>
          <p:nvPr/>
        </p:nvPicPr>
        <p:blipFill>
          <a:blip r:embed="rId1"/>
          <a:stretch/>
        </p:blipFill>
        <p:spPr>
          <a:xfrm>
            <a:off x="7511040" y="232200"/>
            <a:ext cx="709560" cy="630360"/>
          </a:xfrm>
          <a:prstGeom prst="rect">
            <a:avLst/>
          </a:prstGeom>
          <a:ln w="0">
            <a:noFill/>
          </a:ln>
        </p:spPr>
      </p:pic>
      <p:sp>
        <p:nvSpPr>
          <p:cNvPr id="260" name="TextBox 9"/>
          <p:cNvSpPr/>
          <p:nvPr/>
        </p:nvSpPr>
        <p:spPr>
          <a:xfrm>
            <a:off x="8163720" y="225360"/>
            <a:ext cx="1778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DE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Live Coding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TextBox 10"/>
          <p:cNvSpPr/>
          <p:nvPr/>
        </p:nvSpPr>
        <p:spPr>
          <a:xfrm>
            <a:off x="8301960" y="542880"/>
            <a:ext cx="348192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n</a:t>
            </a:r>
            <a:r>
              <a:rPr b="0" lang="en-DE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otebooks/</a:t>
            </a:r>
            <a:r>
              <a:rPr b="0" lang="en-US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030_tabular_data/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030_split-apply-combine.ipynb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8AE040F-478C-4CD2-B628-C95F1D0759A2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720" cy="90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67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Split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-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appl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y-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com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bine </a:t>
            </a:r>
            <a:br>
              <a:rPr sz="4400"/>
            </a:b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ope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ratio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ns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4880" cy="4835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Main points: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Tabular data tools have a way to vectorize the standard</a:t>
            </a:r>
            <a:br>
              <a:rPr sz="2800"/>
            </a:b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split-apply-combine operations, using a “group-by” command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In addition, Pandas has got a “pivot-table” command that can be used to simplify the creation of more complex summary tables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dt" idx="34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5" name="Rectangle 7"/>
          <p:cNvSpPr/>
          <p:nvPr/>
        </p:nvSpPr>
        <p:spPr>
          <a:xfrm>
            <a:off x="7430400" y="206640"/>
            <a:ext cx="4538160" cy="9896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DE" sz="1800" spc="-1" strike="noStrike">
              <a:solidFill>
                <a:srgbClr val="000000"/>
              </a:solidFill>
              <a:latin typeface="Courier New"/>
              <a:ea typeface="DejaVu Sans"/>
            </a:endParaRPr>
          </a:p>
        </p:txBody>
      </p:sp>
      <p:pic>
        <p:nvPicPr>
          <p:cNvPr id="266" name="Graphic 8" descr=""/>
          <p:cNvPicPr/>
          <p:nvPr/>
        </p:nvPicPr>
        <p:blipFill>
          <a:blip r:embed="rId1"/>
          <a:stretch/>
        </p:blipFill>
        <p:spPr>
          <a:xfrm>
            <a:off x="7511040" y="232200"/>
            <a:ext cx="709560" cy="630360"/>
          </a:xfrm>
          <a:prstGeom prst="rect">
            <a:avLst/>
          </a:prstGeom>
          <a:ln w="0">
            <a:noFill/>
          </a:ln>
        </p:spPr>
      </p:pic>
      <p:sp>
        <p:nvSpPr>
          <p:cNvPr id="267" name="TextBox 9"/>
          <p:cNvSpPr/>
          <p:nvPr/>
        </p:nvSpPr>
        <p:spPr>
          <a:xfrm>
            <a:off x="8163720" y="225360"/>
            <a:ext cx="1778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DE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Live Coding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TextBox 10"/>
          <p:cNvSpPr/>
          <p:nvPr/>
        </p:nvSpPr>
        <p:spPr>
          <a:xfrm>
            <a:off x="8301960" y="542880"/>
            <a:ext cx="348192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n</a:t>
            </a:r>
            <a:r>
              <a:rPr b="0" lang="en-DE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otebooks/</a:t>
            </a:r>
            <a:r>
              <a:rPr b="0" lang="en-US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030_tabular_data/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030_split-apply-combine.ipynb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8E4F0F3-DB01-44FF-B97F-4E65C539EFBE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dt" idx="35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70" name="Picture 11" descr=""/>
          <p:cNvPicPr/>
          <p:nvPr/>
        </p:nvPicPr>
        <p:blipFill>
          <a:blip r:embed="rId1"/>
          <a:stretch/>
        </p:blipFill>
        <p:spPr>
          <a:xfrm>
            <a:off x="3935880" y="2162520"/>
            <a:ext cx="2886120" cy="4558320"/>
          </a:xfrm>
          <a:prstGeom prst="rect">
            <a:avLst/>
          </a:prstGeom>
          <a:ln w="0">
            <a:noFill/>
          </a:ln>
        </p:spPr>
      </p:pic>
      <p:pic>
        <p:nvPicPr>
          <p:cNvPr id="271" name="Picture 12" descr=""/>
          <p:cNvPicPr/>
          <p:nvPr/>
        </p:nvPicPr>
        <p:blipFill>
          <a:blip r:embed="rId2"/>
          <a:stretch/>
        </p:blipFill>
        <p:spPr>
          <a:xfrm>
            <a:off x="7584840" y="2500560"/>
            <a:ext cx="1476360" cy="3628800"/>
          </a:xfrm>
          <a:prstGeom prst="rect">
            <a:avLst/>
          </a:prstGeom>
          <a:ln w="0">
            <a:noFill/>
          </a:ln>
        </p:spPr>
      </p:pic>
      <p:pic>
        <p:nvPicPr>
          <p:cNvPr id="272" name="Picture 13" descr=""/>
          <p:cNvPicPr/>
          <p:nvPr/>
        </p:nvPicPr>
        <p:blipFill>
          <a:blip r:embed="rId3"/>
          <a:stretch/>
        </p:blipFill>
        <p:spPr>
          <a:xfrm>
            <a:off x="9859680" y="2999880"/>
            <a:ext cx="1811520" cy="1954800"/>
          </a:xfrm>
          <a:prstGeom prst="rect">
            <a:avLst/>
          </a:prstGeom>
          <a:ln w="0">
            <a:noFill/>
          </a:ln>
        </p:spPr>
      </p:pic>
      <p:pic>
        <p:nvPicPr>
          <p:cNvPr id="273" name="Picture 14" descr=""/>
          <p:cNvPicPr/>
          <p:nvPr/>
        </p:nvPicPr>
        <p:blipFill>
          <a:blip r:embed="rId4"/>
          <a:stretch/>
        </p:blipFill>
        <p:spPr>
          <a:xfrm>
            <a:off x="460080" y="2783880"/>
            <a:ext cx="2663640" cy="2588400"/>
          </a:xfrm>
          <a:prstGeom prst="rect">
            <a:avLst/>
          </a:prstGeom>
          <a:ln w="0">
            <a:noFill/>
          </a:ln>
        </p:spPr>
      </p:pic>
      <p:sp>
        <p:nvSpPr>
          <p:cNvPr id="274" name="TextBox 15"/>
          <p:cNvSpPr/>
          <p:nvPr/>
        </p:nvSpPr>
        <p:spPr>
          <a:xfrm>
            <a:off x="2617920" y="1321920"/>
            <a:ext cx="1871640" cy="6382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split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TextBox 16"/>
          <p:cNvSpPr/>
          <p:nvPr/>
        </p:nvSpPr>
        <p:spPr>
          <a:xfrm>
            <a:off x="6311880" y="1321920"/>
            <a:ext cx="1871640" cy="6382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apply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TextBox 17"/>
          <p:cNvSpPr/>
          <p:nvPr/>
        </p:nvSpPr>
        <p:spPr>
          <a:xfrm>
            <a:off x="9783360" y="1321920"/>
            <a:ext cx="1871640" cy="6382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combine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77" name="Straight Arrow Connector 19"/>
          <p:cNvCxnSpPr/>
          <p:nvPr/>
        </p:nvCxnSpPr>
        <p:spPr>
          <a:xfrm flipV="1">
            <a:off x="3287520" y="2783520"/>
            <a:ext cx="648720" cy="743040"/>
          </a:xfrm>
          <a:prstGeom prst="straightConnector1">
            <a:avLst/>
          </a:prstGeom>
          <a:ln w="57150">
            <a:solidFill>
              <a:srgbClr val="c55a11"/>
            </a:solidFill>
            <a:round/>
            <a:tailEnd len="med" type="triangle" w="med"/>
          </a:ln>
        </p:spPr>
      </p:cxnSp>
      <p:cxnSp>
        <p:nvCxnSpPr>
          <p:cNvPr id="278" name="Straight Arrow Connector 20"/>
          <p:cNvCxnSpPr/>
          <p:nvPr/>
        </p:nvCxnSpPr>
        <p:spPr>
          <a:xfrm flipV="1">
            <a:off x="3281400" y="3784320"/>
            <a:ext cx="648720" cy="113040"/>
          </a:xfrm>
          <a:prstGeom prst="straightConnector1">
            <a:avLst/>
          </a:prstGeom>
          <a:ln w="57150">
            <a:solidFill>
              <a:srgbClr val="c55a11"/>
            </a:solidFill>
            <a:round/>
            <a:tailEnd len="med" type="triangle" w="med"/>
          </a:ln>
        </p:spPr>
      </p:cxnSp>
      <p:cxnSp>
        <p:nvCxnSpPr>
          <p:cNvPr id="279" name="Straight Arrow Connector 21"/>
          <p:cNvCxnSpPr/>
          <p:nvPr/>
        </p:nvCxnSpPr>
        <p:spPr>
          <a:xfrm>
            <a:off x="3281760" y="4326480"/>
            <a:ext cx="637920" cy="396720"/>
          </a:xfrm>
          <a:prstGeom prst="straightConnector1">
            <a:avLst/>
          </a:prstGeom>
          <a:ln w="57150">
            <a:solidFill>
              <a:srgbClr val="c55a11"/>
            </a:solidFill>
            <a:round/>
            <a:tailEnd len="med" type="triangle" w="med"/>
          </a:ln>
        </p:spPr>
      </p:cxnSp>
      <p:cxnSp>
        <p:nvCxnSpPr>
          <p:cNvPr id="280" name="Straight Arrow Connector 22"/>
          <p:cNvCxnSpPr/>
          <p:nvPr/>
        </p:nvCxnSpPr>
        <p:spPr>
          <a:xfrm>
            <a:off x="3291840" y="5254200"/>
            <a:ext cx="638280" cy="1187640"/>
          </a:xfrm>
          <a:prstGeom prst="straightConnector1">
            <a:avLst/>
          </a:prstGeom>
          <a:ln w="57150">
            <a:solidFill>
              <a:srgbClr val="c55a11"/>
            </a:solidFill>
            <a:round/>
            <a:tailEnd len="med" type="triangle" w="med"/>
          </a:ln>
        </p:spPr>
      </p:cxnSp>
      <p:cxnSp>
        <p:nvCxnSpPr>
          <p:cNvPr id="281" name="Straight Arrow Connector 25"/>
          <p:cNvCxnSpPr/>
          <p:nvPr/>
        </p:nvCxnSpPr>
        <p:spPr>
          <a:xfrm>
            <a:off x="3281400" y="4874760"/>
            <a:ext cx="648720" cy="754560"/>
          </a:xfrm>
          <a:prstGeom prst="straightConnector1">
            <a:avLst/>
          </a:prstGeom>
          <a:ln w="57150">
            <a:solidFill>
              <a:srgbClr val="c55a11"/>
            </a:solidFill>
            <a:round/>
            <a:tailEnd len="med" type="triangle" w="med"/>
          </a:ln>
        </p:spPr>
      </p:cxnSp>
      <p:sp>
        <p:nvSpPr>
          <p:cNvPr id="282" name="TextBox 29"/>
          <p:cNvSpPr/>
          <p:nvPr/>
        </p:nvSpPr>
        <p:spPr>
          <a:xfrm>
            <a:off x="3228840" y="2734560"/>
            <a:ext cx="647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A1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TextBox 30"/>
          <p:cNvSpPr/>
          <p:nvPr/>
        </p:nvSpPr>
        <p:spPr>
          <a:xfrm>
            <a:off x="3223800" y="3516480"/>
            <a:ext cx="647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A2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TextBox 31"/>
          <p:cNvSpPr/>
          <p:nvPr/>
        </p:nvSpPr>
        <p:spPr>
          <a:xfrm>
            <a:off x="3223800" y="4020480"/>
            <a:ext cx="647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B1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TextBox 32"/>
          <p:cNvSpPr/>
          <p:nvPr/>
        </p:nvSpPr>
        <p:spPr>
          <a:xfrm>
            <a:off x="3233520" y="4754520"/>
            <a:ext cx="647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B2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TextBox 33"/>
          <p:cNvSpPr/>
          <p:nvPr/>
        </p:nvSpPr>
        <p:spPr>
          <a:xfrm>
            <a:off x="3233520" y="5244480"/>
            <a:ext cx="647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C2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Right Arrow 40"/>
          <p:cNvSpPr/>
          <p:nvPr/>
        </p:nvSpPr>
        <p:spPr>
          <a:xfrm>
            <a:off x="6996240" y="4089240"/>
            <a:ext cx="503280" cy="8600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CH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288" name="TextBox 41"/>
          <p:cNvSpPr/>
          <p:nvPr/>
        </p:nvSpPr>
        <p:spPr>
          <a:xfrm>
            <a:off x="6837120" y="3702960"/>
            <a:ext cx="781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CH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mean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89" name="Straight Arrow Connector 42"/>
          <p:cNvCxnSpPr/>
          <p:nvPr/>
        </p:nvCxnSpPr>
        <p:spPr>
          <a:xfrm>
            <a:off x="9076320" y="2923920"/>
            <a:ext cx="707760" cy="593280"/>
          </a:xfrm>
          <a:prstGeom prst="straightConnector1">
            <a:avLst/>
          </a:prstGeom>
          <a:ln w="57150">
            <a:solidFill>
              <a:srgbClr val="548235"/>
            </a:solidFill>
            <a:round/>
            <a:tailEnd len="med" type="triangle" w="med"/>
          </a:ln>
        </p:spPr>
      </p:cxnSp>
      <p:cxnSp>
        <p:nvCxnSpPr>
          <p:cNvPr id="290" name="Straight Arrow Connector 44"/>
          <p:cNvCxnSpPr/>
          <p:nvPr/>
        </p:nvCxnSpPr>
        <p:spPr>
          <a:xfrm>
            <a:off x="9076320" y="3645000"/>
            <a:ext cx="707760" cy="196200"/>
          </a:xfrm>
          <a:prstGeom prst="straightConnector1">
            <a:avLst/>
          </a:prstGeom>
          <a:ln w="57150">
            <a:solidFill>
              <a:srgbClr val="548235"/>
            </a:solidFill>
            <a:round/>
            <a:tailEnd len="med" type="triangle" w="med"/>
          </a:ln>
        </p:spPr>
      </p:cxnSp>
      <p:cxnSp>
        <p:nvCxnSpPr>
          <p:cNvPr id="291" name="Straight Arrow Connector 46"/>
          <p:cNvCxnSpPr/>
          <p:nvPr/>
        </p:nvCxnSpPr>
        <p:spPr>
          <a:xfrm flipV="1">
            <a:off x="9065520" y="4205160"/>
            <a:ext cx="718560" cy="217440"/>
          </a:xfrm>
          <a:prstGeom prst="straightConnector1">
            <a:avLst/>
          </a:prstGeom>
          <a:ln w="57150">
            <a:solidFill>
              <a:srgbClr val="548235"/>
            </a:solidFill>
            <a:round/>
            <a:tailEnd len="med" type="triangle" w="med"/>
          </a:ln>
        </p:spPr>
      </p:cxnSp>
      <p:cxnSp>
        <p:nvCxnSpPr>
          <p:cNvPr id="292" name="Straight Arrow Connector 48"/>
          <p:cNvCxnSpPr/>
          <p:nvPr/>
        </p:nvCxnSpPr>
        <p:spPr>
          <a:xfrm flipV="1">
            <a:off x="9076320" y="4421880"/>
            <a:ext cx="707760" cy="708120"/>
          </a:xfrm>
          <a:prstGeom prst="straightConnector1">
            <a:avLst/>
          </a:prstGeom>
          <a:ln w="57150">
            <a:solidFill>
              <a:srgbClr val="548235"/>
            </a:solidFill>
            <a:round/>
            <a:tailEnd len="med" type="triangle" w="med"/>
          </a:ln>
        </p:spPr>
      </p:cxnSp>
      <p:cxnSp>
        <p:nvCxnSpPr>
          <p:cNvPr id="293" name="Straight Arrow Connector 50"/>
          <p:cNvCxnSpPr/>
          <p:nvPr/>
        </p:nvCxnSpPr>
        <p:spPr>
          <a:xfrm flipV="1">
            <a:off x="9076320" y="4775400"/>
            <a:ext cx="707760" cy="1163880"/>
          </a:xfrm>
          <a:prstGeom prst="straightConnector1">
            <a:avLst/>
          </a:prstGeom>
          <a:ln w="57150">
            <a:solidFill>
              <a:srgbClr val="548235"/>
            </a:solidFill>
            <a:round/>
            <a:tailEnd len="med" type="triangle" w="med"/>
          </a:ln>
        </p:spPr>
      </p:cxnSp>
      <p:sp>
        <p:nvSpPr>
          <p:cNvPr id="294" name="TextBox 7"/>
          <p:cNvSpPr/>
          <p:nvPr/>
        </p:nvSpPr>
        <p:spPr>
          <a:xfrm>
            <a:off x="515520" y="293760"/>
            <a:ext cx="1116036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2800" spc="-1" strike="noStrike">
                <a:solidFill>
                  <a:srgbClr val="000000"/>
                </a:solidFill>
                <a:latin typeface="Consolas"/>
                <a:ea typeface="DejaVu Sans"/>
              </a:rPr>
              <a:t>df</a:t>
            </a:r>
            <a:r>
              <a:rPr b="0" lang="en-CH" sz="2800" spc="-1" strike="noStrike">
                <a:solidFill>
                  <a:schemeClr val="accent2">
                    <a:lumMod val="75000"/>
                  </a:schemeClr>
                </a:solidFill>
                <a:latin typeface="Consolas"/>
                <a:ea typeface="DejaVu Sans"/>
              </a:rPr>
              <a:t>.groupby(‘condition_id’)</a:t>
            </a:r>
            <a:r>
              <a:rPr b="0" lang="en-CH" sz="2800" spc="-1" strike="noStrike">
                <a:solidFill>
                  <a:schemeClr val="accent1">
                    <a:lumMod val="75000"/>
                  </a:schemeClr>
                </a:solidFill>
                <a:latin typeface="Consolas"/>
                <a:ea typeface="DejaVu Sans"/>
              </a:rPr>
              <a:t>[‘response_time’].mean()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F3682EB-F1DE-4029-8CE8-12B08769864A}" type="slidenum">
              <a:t>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dt" idx="3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96" name="Picture 14" descr=""/>
          <p:cNvPicPr/>
          <p:nvPr/>
        </p:nvPicPr>
        <p:blipFill>
          <a:blip r:embed="rId1"/>
          <a:stretch/>
        </p:blipFill>
        <p:spPr>
          <a:xfrm>
            <a:off x="1775520" y="2645640"/>
            <a:ext cx="3398760" cy="3303000"/>
          </a:xfrm>
          <a:prstGeom prst="rect">
            <a:avLst/>
          </a:prstGeom>
          <a:ln w="0">
            <a:noFill/>
          </a:ln>
        </p:spPr>
      </p:pic>
      <p:sp>
        <p:nvSpPr>
          <p:cNvPr id="297" name="TextBox 15"/>
          <p:cNvSpPr/>
          <p:nvPr/>
        </p:nvSpPr>
        <p:spPr>
          <a:xfrm>
            <a:off x="9984600" y="476640"/>
            <a:ext cx="1871640" cy="6382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split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TextBox 16"/>
          <p:cNvSpPr/>
          <p:nvPr/>
        </p:nvSpPr>
        <p:spPr>
          <a:xfrm>
            <a:off x="9984600" y="1214280"/>
            <a:ext cx="1871640" cy="6382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apply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TextBox 17"/>
          <p:cNvSpPr/>
          <p:nvPr/>
        </p:nvSpPr>
        <p:spPr>
          <a:xfrm>
            <a:off x="9987480" y="2017440"/>
            <a:ext cx="1871640" cy="6382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combine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TextBox 1"/>
          <p:cNvSpPr/>
          <p:nvPr/>
        </p:nvSpPr>
        <p:spPr>
          <a:xfrm>
            <a:off x="515520" y="325800"/>
            <a:ext cx="11160360" cy="17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onsolas"/>
                <a:ea typeface="DejaVu Sans"/>
              </a:rPr>
              <a:t>data.pivot_table(</a:t>
            </a:r>
            <a:br>
              <a:rPr sz="2800"/>
            </a:br>
            <a:r>
              <a:rPr b="0" lang="en-US" sz="2800" spc="-1" strike="noStrike">
                <a:solidFill>
                  <a:srgbClr val="000000"/>
                </a:solidFill>
                <a:latin typeface="Consolas"/>
                <a:ea typeface="DejaVu Sans"/>
              </a:rPr>
              <a:t>	</a:t>
            </a:r>
            <a:r>
              <a:rPr b="0" lang="en-US" sz="2800" spc="-1" strike="noStrike">
                <a:solidFill>
                  <a:schemeClr val="accent2">
                    <a:lumMod val="75000"/>
                  </a:schemeClr>
                </a:solidFill>
                <a:latin typeface="Consolas"/>
                <a:ea typeface="DejaVu Sans"/>
              </a:rPr>
              <a:t>index='condition_id', columns='response'</a:t>
            </a:r>
            <a:r>
              <a:rPr b="0" lang="en-US" sz="2800" spc="-1" strike="noStrike">
                <a:solidFill>
                  <a:srgbClr val="000000"/>
                </a:solidFill>
                <a:latin typeface="Consolas"/>
                <a:ea typeface="DejaVu Sans"/>
              </a:rPr>
              <a:t>, </a:t>
            </a:r>
            <a:r>
              <a:rPr b="0" lang="en-US" sz="2800" spc="-1" strike="noStrike">
                <a:solidFill>
                  <a:srgbClr val="000000"/>
                </a:solidFill>
                <a:latin typeface="Consolas"/>
                <a:ea typeface="DejaVu Sans"/>
              </a:rPr>
              <a:t>	</a:t>
            </a:r>
            <a:r>
              <a:rPr b="0" lang="en-US" sz="2800" spc="-1" strike="noStrike">
                <a:solidFill>
                  <a:schemeClr val="accent1">
                    <a:lumMod val="75000"/>
                  </a:schemeClr>
                </a:solidFill>
                <a:latin typeface="Consolas"/>
                <a:ea typeface="DejaVu Sans"/>
              </a:rPr>
              <a:t>values='response_time', aggfunc='mean',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onsolas"/>
                <a:ea typeface="DejaVu Sans"/>
              </a:rPr>
              <a:t>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1" name="Picture 2" descr=""/>
          <p:cNvPicPr/>
          <p:nvPr/>
        </p:nvPicPr>
        <p:blipFill>
          <a:blip r:embed="rId2"/>
          <a:stretch/>
        </p:blipFill>
        <p:spPr>
          <a:xfrm>
            <a:off x="6966000" y="3065400"/>
            <a:ext cx="2374200" cy="2463120"/>
          </a:xfrm>
          <a:prstGeom prst="rect">
            <a:avLst/>
          </a:prstGeom>
          <a:ln w="0">
            <a:noFill/>
          </a:ln>
        </p:spPr>
      </p:pic>
      <p:sp>
        <p:nvSpPr>
          <p:cNvPr id="302" name="Right Arrow 6"/>
          <p:cNvSpPr/>
          <p:nvPr/>
        </p:nvSpPr>
        <p:spPr>
          <a:xfrm>
            <a:off x="5818320" y="3867120"/>
            <a:ext cx="503280" cy="8600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CH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9904981-C1DC-4A55-A30C-4401FCB79529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Rectangle 7"/>
          <p:cNvSpPr/>
          <p:nvPr/>
        </p:nvSpPr>
        <p:spPr>
          <a:xfrm>
            <a:off x="7428240" y="205920"/>
            <a:ext cx="4538160" cy="9896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DE" sz="1800" spc="-1" strike="noStrike">
              <a:solidFill>
                <a:srgbClr val="000000"/>
              </a:solidFill>
              <a:latin typeface="Courier New"/>
              <a:ea typeface="DejaVu Sans"/>
            </a:endParaRPr>
          </a:p>
        </p:txBody>
      </p:sp>
      <p:sp>
        <p:nvSpPr>
          <p:cNvPr id="304" name="PlaceHolder 1"/>
          <p:cNvSpPr>
            <a:spLocks noGrp="1"/>
          </p:cNvSpPr>
          <p:nvPr>
            <p:ph/>
          </p:nvPr>
        </p:nvSpPr>
        <p:spPr>
          <a:xfrm>
            <a:off x="838080" y="1340640"/>
            <a:ext cx="10514880" cy="4835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Compute summary statistics for the neural data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Submit a PR for Issue #4 on</a:t>
            </a:r>
            <a:br>
              <a:rPr sz="2800"/>
            </a:br>
            <a:r>
              <a:rPr b="0" lang="en-US" sz="2800" spc="-1" strike="noStrike">
                <a:solidFill>
                  <a:srgbClr val="000000"/>
                </a:solidFill>
                <a:latin typeface="Consolas"/>
              </a:rPr>
              <a:t>git.aspp.school/ASPP/2025-heraklion-data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dt" idx="37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</a:t>
            </a: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6" name="TextBox 8"/>
          <p:cNvSpPr/>
          <p:nvPr/>
        </p:nvSpPr>
        <p:spPr>
          <a:xfrm>
            <a:off x="7930800" y="224640"/>
            <a:ext cx="1778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DE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Exercise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7" name="Graphic 10" descr=""/>
          <p:cNvPicPr/>
          <p:nvPr/>
        </p:nvPicPr>
        <p:blipFill>
          <a:blip r:embed="rId1"/>
          <a:stretch/>
        </p:blipFill>
        <p:spPr>
          <a:xfrm>
            <a:off x="7474680" y="273960"/>
            <a:ext cx="693720" cy="554760"/>
          </a:xfrm>
          <a:prstGeom prst="rect">
            <a:avLst/>
          </a:prstGeom>
          <a:ln w="0">
            <a:noFill/>
          </a:ln>
        </p:spPr>
      </p:pic>
      <p:sp>
        <p:nvSpPr>
          <p:cNvPr id="308" name="TextBox 12"/>
          <p:cNvSpPr/>
          <p:nvPr/>
        </p:nvSpPr>
        <p:spPr>
          <a:xfrm>
            <a:off x="8301960" y="542880"/>
            <a:ext cx="348192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exercises/</a:t>
            </a:r>
            <a:br>
              <a:rPr sz="1400"/>
            </a:br>
            <a:r>
              <a:rPr b="0" lang="en-GB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tabular_split_apply_combine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title"/>
          </p:nvPr>
        </p:nvSpPr>
        <p:spPr>
          <a:xfrm>
            <a:off x="346680" y="365040"/>
            <a:ext cx="6897960" cy="952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67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Hands-on</a:t>
            </a:r>
            <a:br>
              <a:rPr sz="4400"/>
            </a:b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BF91525-9ECF-4E71-AF89-7A64B11B545D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Rectangle 7"/>
          <p:cNvSpPr/>
          <p:nvPr/>
        </p:nvSpPr>
        <p:spPr>
          <a:xfrm>
            <a:off x="7428240" y="205920"/>
            <a:ext cx="4538160" cy="9896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DE" sz="1800" spc="-1" strike="noStrike">
              <a:solidFill>
                <a:srgbClr val="000000"/>
              </a:solidFill>
              <a:latin typeface="Courier New"/>
              <a:ea typeface="DejaVu Sans"/>
            </a:endParaRPr>
          </a:p>
        </p:txBody>
      </p:sp>
      <p:sp>
        <p:nvSpPr>
          <p:cNvPr id="311" name="PlaceHolder 1"/>
          <p:cNvSpPr>
            <a:spLocks noGrp="1"/>
          </p:cNvSpPr>
          <p:nvPr>
            <p:ph/>
          </p:nvPr>
        </p:nvSpPr>
        <p:spPr>
          <a:xfrm>
            <a:off x="838080" y="1340640"/>
            <a:ext cx="10514880" cy="4835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Compute some summary tables for the WHO tuberculosis data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dt" idx="38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</a:t>
            </a: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3" name="TextBox 8"/>
          <p:cNvSpPr/>
          <p:nvPr/>
        </p:nvSpPr>
        <p:spPr>
          <a:xfrm>
            <a:off x="7930800" y="224640"/>
            <a:ext cx="1778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DE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Exercise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4" name="Graphic 10" descr=""/>
          <p:cNvPicPr/>
          <p:nvPr/>
        </p:nvPicPr>
        <p:blipFill>
          <a:blip r:embed="rId1"/>
          <a:stretch/>
        </p:blipFill>
        <p:spPr>
          <a:xfrm>
            <a:off x="7474680" y="273960"/>
            <a:ext cx="693720" cy="554760"/>
          </a:xfrm>
          <a:prstGeom prst="rect">
            <a:avLst/>
          </a:prstGeom>
          <a:ln w="0">
            <a:noFill/>
          </a:ln>
        </p:spPr>
      </p:pic>
      <p:sp>
        <p:nvSpPr>
          <p:cNvPr id="315" name="TextBox 12"/>
          <p:cNvSpPr/>
          <p:nvPr/>
        </p:nvSpPr>
        <p:spPr>
          <a:xfrm>
            <a:off x="8301960" y="542880"/>
            <a:ext cx="348192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exercises/tuberculosis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title"/>
          </p:nvPr>
        </p:nvSpPr>
        <p:spPr>
          <a:xfrm>
            <a:off x="346680" y="365040"/>
            <a:ext cx="5892480" cy="952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67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Hands-on</a:t>
            </a:r>
            <a:br>
              <a:rPr sz="4400"/>
            </a:b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7" name="Picture 6" descr=""/>
          <p:cNvPicPr/>
          <p:nvPr/>
        </p:nvPicPr>
        <p:blipFill>
          <a:blip r:embed="rId2"/>
          <a:stretch/>
        </p:blipFill>
        <p:spPr>
          <a:xfrm>
            <a:off x="1559520" y="2781000"/>
            <a:ext cx="8915760" cy="2879640"/>
          </a:xfrm>
          <a:prstGeom prst="rect">
            <a:avLst/>
          </a:prstGeom>
          <a:ln w="0">
            <a:noFill/>
          </a:ln>
        </p:spPr>
      </p:pic>
      <p:sp>
        <p:nvSpPr>
          <p:cNvPr id="318" name="TextBox 9"/>
          <p:cNvSpPr/>
          <p:nvPr/>
        </p:nvSpPr>
        <p:spPr>
          <a:xfrm>
            <a:off x="4223880" y="2137320"/>
            <a:ext cx="791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Males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TextBox 11"/>
          <p:cNvSpPr/>
          <p:nvPr/>
        </p:nvSpPr>
        <p:spPr>
          <a:xfrm>
            <a:off x="5026320" y="2137320"/>
            <a:ext cx="1515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15-24 years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20" name="Straight Arrow Connector 13"/>
          <p:cNvCxnSpPr>
            <a:stCxn id="318" idx="2"/>
          </p:cNvCxnSpPr>
          <p:nvPr/>
        </p:nvCxnSpPr>
        <p:spPr>
          <a:xfrm>
            <a:off x="4619520" y="2501280"/>
            <a:ext cx="252720" cy="352080"/>
          </a:xfrm>
          <a:prstGeom prst="straightConnector1">
            <a:avLst/>
          </a:prstGeom>
          <a:ln w="3810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321" name="Straight Arrow Connector 14"/>
          <p:cNvCxnSpPr/>
          <p:nvPr/>
        </p:nvCxnSpPr>
        <p:spPr>
          <a:xfrm flipH="1">
            <a:off x="5159880" y="2423160"/>
            <a:ext cx="239760" cy="430200"/>
          </a:xfrm>
          <a:prstGeom prst="straightConnector1">
            <a:avLst/>
          </a:prstGeom>
          <a:ln w="38100">
            <a:solidFill>
              <a:srgbClr val="000000"/>
            </a:solidFill>
            <a:round/>
            <a:tailEnd len="med" type="triangle" w="med"/>
          </a:ln>
        </p:spPr>
      </p:cxn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BCAFCBE-1F4D-40F8-8031-23F196E6530F}" type="slidenum">
              <a:t>26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838080" y="2709000"/>
            <a:ext cx="10514880" cy="9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5400" spc="-1" strike="noStrike">
                <a:solidFill>
                  <a:srgbClr val="000000"/>
                </a:solidFill>
                <a:latin typeface="Calibri Light"/>
              </a:rPr>
              <a:t>Tidy </a:t>
            </a:r>
            <a:r>
              <a:rPr b="0" lang="en-CH" sz="5400" spc="-1" strike="noStrike">
                <a:solidFill>
                  <a:srgbClr val="000000"/>
                </a:solidFill>
                <a:latin typeface="Calibri Light"/>
              </a:rPr>
              <a:t>Data</a:t>
            </a:r>
            <a:endParaRPr b="0" lang="en-GB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dt" idx="3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</a:t>
            </a: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2025, CC BY-SA </a:t>
            </a: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9A88479-2076-4DA4-BDFA-93889129DCF6}" type="slidenum">
              <a:t>27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720" cy="9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 fontScale="74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Same data,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different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organizatio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n</a:t>
            </a:r>
            <a:br>
              <a:rPr sz="4400"/>
            </a:b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Which one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is best for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data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analysis?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dt" idx="4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26" name="Picture 6" descr=""/>
          <p:cNvPicPr/>
          <p:nvPr/>
        </p:nvPicPr>
        <p:blipFill>
          <a:blip r:embed="rId1"/>
          <a:stretch/>
        </p:blipFill>
        <p:spPr>
          <a:xfrm>
            <a:off x="6527880" y="3078000"/>
            <a:ext cx="4368240" cy="1510560"/>
          </a:xfrm>
          <a:prstGeom prst="rect">
            <a:avLst/>
          </a:prstGeom>
          <a:ln w="0">
            <a:noFill/>
          </a:ln>
        </p:spPr>
      </p:pic>
      <p:pic>
        <p:nvPicPr>
          <p:cNvPr id="327" name="Picture 7" descr=""/>
          <p:cNvPicPr/>
          <p:nvPr/>
        </p:nvPicPr>
        <p:blipFill>
          <a:blip r:embed="rId2"/>
          <a:stretch/>
        </p:blipFill>
        <p:spPr>
          <a:xfrm>
            <a:off x="551520" y="2119320"/>
            <a:ext cx="5384160" cy="1256760"/>
          </a:xfrm>
          <a:prstGeom prst="rect">
            <a:avLst/>
          </a:prstGeom>
          <a:ln w="0">
            <a:noFill/>
          </a:ln>
        </p:spPr>
      </p:pic>
      <p:pic>
        <p:nvPicPr>
          <p:cNvPr id="328" name="Picture 8" descr=""/>
          <p:cNvPicPr/>
          <p:nvPr/>
        </p:nvPicPr>
        <p:blipFill>
          <a:blip r:embed="rId3"/>
          <a:stretch/>
        </p:blipFill>
        <p:spPr>
          <a:xfrm>
            <a:off x="2927520" y="3944160"/>
            <a:ext cx="2920320" cy="227268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2C21C69-5108-4112-A049-A01B1754863E}" type="slidenum">
              <a:t>28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720" cy="9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 fontScale="74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Same data, different organization</a:t>
            </a:r>
            <a:br>
              <a:rPr sz="4400"/>
            </a:b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Which one is best for data analysis?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 type="dt" idx="41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31" name="Picture 6" descr=""/>
          <p:cNvPicPr/>
          <p:nvPr/>
        </p:nvPicPr>
        <p:blipFill>
          <a:blip r:embed="rId1"/>
          <a:stretch/>
        </p:blipFill>
        <p:spPr>
          <a:xfrm>
            <a:off x="6527880" y="3078000"/>
            <a:ext cx="4368240" cy="1510560"/>
          </a:xfrm>
          <a:prstGeom prst="rect">
            <a:avLst/>
          </a:prstGeom>
          <a:ln w="0">
            <a:noFill/>
          </a:ln>
        </p:spPr>
      </p:pic>
      <p:pic>
        <p:nvPicPr>
          <p:cNvPr id="332" name="Picture 7" descr=""/>
          <p:cNvPicPr/>
          <p:nvPr/>
        </p:nvPicPr>
        <p:blipFill>
          <a:blip r:embed="rId2"/>
          <a:stretch/>
        </p:blipFill>
        <p:spPr>
          <a:xfrm>
            <a:off x="551520" y="2119320"/>
            <a:ext cx="5384160" cy="1256760"/>
          </a:xfrm>
          <a:prstGeom prst="rect">
            <a:avLst/>
          </a:prstGeom>
          <a:ln w="0">
            <a:noFill/>
          </a:ln>
        </p:spPr>
      </p:pic>
      <p:pic>
        <p:nvPicPr>
          <p:cNvPr id="333" name="Picture 8" descr=""/>
          <p:cNvPicPr/>
          <p:nvPr/>
        </p:nvPicPr>
        <p:blipFill>
          <a:blip r:embed="rId3"/>
          <a:stretch/>
        </p:blipFill>
        <p:spPr>
          <a:xfrm>
            <a:off x="2927520" y="3944160"/>
            <a:ext cx="2920320" cy="2272680"/>
          </a:xfrm>
          <a:prstGeom prst="rect">
            <a:avLst/>
          </a:prstGeom>
          <a:ln w="0">
            <a:noFill/>
          </a:ln>
        </p:spPr>
      </p:pic>
      <p:sp>
        <p:nvSpPr>
          <p:cNvPr id="334" name="TextBox 2"/>
          <p:cNvSpPr/>
          <p:nvPr/>
        </p:nvSpPr>
        <p:spPr>
          <a:xfrm>
            <a:off x="3048120" y="1772640"/>
            <a:ext cx="5711400" cy="2284200"/>
          </a:xfrm>
          <a:custGeom>
            <a:avLst/>
            <a:gdLst>
              <a:gd name="textAreaLeft" fmla="*/ 0 w 5711400"/>
              <a:gd name="textAreaRight" fmla="*/ 5712120 w 5711400"/>
              <a:gd name="textAreaTop" fmla="*/ 0 h 2284200"/>
              <a:gd name="textAreaBottom" fmla="*/ 2284920 h 2284200"/>
            </a:gdLst>
            <a:ahLst/>
            <a:rect l="textAreaLeft" t="textAreaTop" r="textAreaRight" b="textAreaBottom"/>
            <a:pathLst>
              <a:path fill="none" w="5712296" h="2308324">
                <a:moveTo>
                  <a:pt x="0" y="0"/>
                </a:moveTo>
                <a:cubicBezTo>
                  <a:pt x="170481" y="12395"/>
                  <a:pt x="474495" y="4923"/>
                  <a:pt x="691823" y="0"/>
                </a:cubicBezTo>
                <a:cubicBezTo>
                  <a:pt x="909151" y="-4923"/>
                  <a:pt x="1025161" y="11703"/>
                  <a:pt x="1155153" y="0"/>
                </a:cubicBezTo>
                <a:cubicBezTo>
                  <a:pt x="1285145" y="-11703"/>
                  <a:pt x="1576417" y="299"/>
                  <a:pt x="1732730" y="0"/>
                </a:cubicBezTo>
                <a:cubicBezTo>
                  <a:pt x="1889043" y="-299"/>
                  <a:pt x="2130093" y="16857"/>
                  <a:pt x="2481675" y="0"/>
                </a:cubicBezTo>
                <a:cubicBezTo>
                  <a:pt x="2833257" y="-16857"/>
                  <a:pt x="2873551" y="17793"/>
                  <a:pt x="3116375" y="0"/>
                </a:cubicBezTo>
                <a:cubicBezTo>
                  <a:pt x="3359199" y="-17793"/>
                  <a:pt x="3543615" y="15531"/>
                  <a:pt x="3808197" y="0"/>
                </a:cubicBezTo>
                <a:cubicBezTo>
                  <a:pt x="4072779" y="-15531"/>
                  <a:pt x="4244086" y="-26212"/>
                  <a:pt x="4385774" y="0"/>
                </a:cubicBezTo>
                <a:cubicBezTo>
                  <a:pt x="4527462" y="26212"/>
                  <a:pt x="4804411" y="-17362"/>
                  <a:pt x="5020473" y="0"/>
                </a:cubicBezTo>
                <a:cubicBezTo>
                  <a:pt x="5236535" y="17362"/>
                  <a:pt x="5483850" y="13915"/>
                  <a:pt x="5712296" y="0"/>
                </a:cubicBezTo>
                <a:cubicBezTo>
                  <a:pt x="5698337" y="227921"/>
                  <a:pt x="5726828" y="309662"/>
                  <a:pt x="5712296" y="530915"/>
                </a:cubicBezTo>
                <a:cubicBezTo>
                  <a:pt x="5697764" y="752169"/>
                  <a:pt x="5697572" y="832379"/>
                  <a:pt x="5712296" y="1038746"/>
                </a:cubicBezTo>
                <a:cubicBezTo>
                  <a:pt x="5727020" y="1245113"/>
                  <a:pt x="5718057" y="1350161"/>
                  <a:pt x="5712296" y="1569660"/>
                </a:cubicBezTo>
                <a:cubicBezTo>
                  <a:pt x="5706535" y="1789159"/>
                  <a:pt x="5715761" y="2034313"/>
                  <a:pt x="5712296" y="2308324"/>
                </a:cubicBezTo>
                <a:cubicBezTo>
                  <a:pt x="5427327" y="2287513"/>
                  <a:pt x="5344141" y="2327301"/>
                  <a:pt x="5077596" y="2308324"/>
                </a:cubicBezTo>
                <a:cubicBezTo>
                  <a:pt x="4811051" y="2289347"/>
                  <a:pt x="4588159" y="2292673"/>
                  <a:pt x="4442897" y="2308324"/>
                </a:cubicBezTo>
                <a:cubicBezTo>
                  <a:pt x="4297635" y="2323975"/>
                  <a:pt x="4142033" y="2304319"/>
                  <a:pt x="3922443" y="2308324"/>
                </a:cubicBezTo>
                <a:cubicBezTo>
                  <a:pt x="3702853" y="2312329"/>
                  <a:pt x="3448460" y="2301342"/>
                  <a:pt x="3287744" y="2308324"/>
                </a:cubicBezTo>
                <a:cubicBezTo>
                  <a:pt x="3127028" y="2315306"/>
                  <a:pt x="2908419" y="2286204"/>
                  <a:pt x="2653044" y="2308324"/>
                </a:cubicBezTo>
                <a:cubicBezTo>
                  <a:pt x="2397669" y="2330444"/>
                  <a:pt x="2181981" y="2338620"/>
                  <a:pt x="2018345" y="2308324"/>
                </a:cubicBezTo>
                <a:cubicBezTo>
                  <a:pt x="1854709" y="2278028"/>
                  <a:pt x="1523819" y="2337051"/>
                  <a:pt x="1383645" y="2308324"/>
                </a:cubicBezTo>
                <a:cubicBezTo>
                  <a:pt x="1243471" y="2279597"/>
                  <a:pt x="1031240" y="2304491"/>
                  <a:pt x="806068" y="2308324"/>
                </a:cubicBezTo>
                <a:cubicBezTo>
                  <a:pt x="580896" y="2312157"/>
                  <a:pt x="347967" y="2325492"/>
                  <a:pt x="0" y="2308324"/>
                </a:cubicBezTo>
                <a:cubicBezTo>
                  <a:pt x="9212" y="2185053"/>
                  <a:pt x="-17414" y="1970670"/>
                  <a:pt x="0" y="1731243"/>
                </a:cubicBezTo>
                <a:cubicBezTo>
                  <a:pt x="17414" y="1491816"/>
                  <a:pt x="-10325" y="1313911"/>
                  <a:pt x="0" y="1131079"/>
                </a:cubicBezTo>
                <a:cubicBezTo>
                  <a:pt x="10325" y="948247"/>
                  <a:pt x="-25330" y="680352"/>
                  <a:pt x="0" y="530915"/>
                </a:cubicBezTo>
                <a:cubicBezTo>
                  <a:pt x="25330" y="381478"/>
                  <a:pt x="12113" y="149989"/>
                  <a:pt x="0" y="0"/>
                </a:cubicBezTo>
                <a:close/>
              </a:path>
              <a:path stroke="0" w="5712296" h="2308324">
                <a:moveTo>
                  <a:pt x="0" y="0"/>
                </a:moveTo>
                <a:cubicBezTo>
                  <a:pt x="117366" y="12157"/>
                  <a:pt x="427981" y="-1654"/>
                  <a:pt x="577577" y="0"/>
                </a:cubicBezTo>
                <a:cubicBezTo>
                  <a:pt x="727173" y="1654"/>
                  <a:pt x="919785" y="-10211"/>
                  <a:pt x="1040907" y="0"/>
                </a:cubicBezTo>
                <a:cubicBezTo>
                  <a:pt x="1162029" y="10211"/>
                  <a:pt x="1577922" y="25650"/>
                  <a:pt x="1789853" y="0"/>
                </a:cubicBezTo>
                <a:cubicBezTo>
                  <a:pt x="2001784" y="-25650"/>
                  <a:pt x="2188209" y="-24222"/>
                  <a:pt x="2367429" y="0"/>
                </a:cubicBezTo>
                <a:cubicBezTo>
                  <a:pt x="2546649" y="24222"/>
                  <a:pt x="2756192" y="-23950"/>
                  <a:pt x="2945006" y="0"/>
                </a:cubicBezTo>
                <a:cubicBezTo>
                  <a:pt x="3133820" y="23950"/>
                  <a:pt x="3433459" y="-33367"/>
                  <a:pt x="3693951" y="0"/>
                </a:cubicBezTo>
                <a:cubicBezTo>
                  <a:pt x="3954443" y="33367"/>
                  <a:pt x="4032117" y="-813"/>
                  <a:pt x="4214405" y="0"/>
                </a:cubicBezTo>
                <a:cubicBezTo>
                  <a:pt x="4396693" y="813"/>
                  <a:pt x="4790380" y="18167"/>
                  <a:pt x="4963351" y="0"/>
                </a:cubicBezTo>
                <a:cubicBezTo>
                  <a:pt x="5136322" y="-18167"/>
                  <a:pt x="5355621" y="-34473"/>
                  <a:pt x="5712296" y="0"/>
                </a:cubicBezTo>
                <a:cubicBezTo>
                  <a:pt x="5703245" y="275623"/>
                  <a:pt x="5730046" y="433797"/>
                  <a:pt x="5712296" y="577081"/>
                </a:cubicBezTo>
                <a:cubicBezTo>
                  <a:pt x="5694546" y="720365"/>
                  <a:pt x="5706106" y="925832"/>
                  <a:pt x="5712296" y="1154162"/>
                </a:cubicBezTo>
                <a:cubicBezTo>
                  <a:pt x="5718486" y="1382492"/>
                  <a:pt x="5707131" y="1562931"/>
                  <a:pt x="5712296" y="1754326"/>
                </a:cubicBezTo>
                <a:cubicBezTo>
                  <a:pt x="5717461" y="1945721"/>
                  <a:pt x="5715860" y="2077979"/>
                  <a:pt x="5712296" y="2308324"/>
                </a:cubicBezTo>
                <a:cubicBezTo>
                  <a:pt x="5577581" y="2308670"/>
                  <a:pt x="5224458" y="2290918"/>
                  <a:pt x="5077596" y="2308324"/>
                </a:cubicBezTo>
                <a:cubicBezTo>
                  <a:pt x="4930734" y="2325730"/>
                  <a:pt x="4790654" y="2322770"/>
                  <a:pt x="4557143" y="2308324"/>
                </a:cubicBezTo>
                <a:cubicBezTo>
                  <a:pt x="4323632" y="2293878"/>
                  <a:pt x="4066460" y="2312216"/>
                  <a:pt x="3922443" y="2308324"/>
                </a:cubicBezTo>
                <a:cubicBezTo>
                  <a:pt x="3778426" y="2304432"/>
                  <a:pt x="3352455" y="2286696"/>
                  <a:pt x="3173498" y="2308324"/>
                </a:cubicBezTo>
                <a:cubicBezTo>
                  <a:pt x="2994541" y="2329952"/>
                  <a:pt x="2709991" y="2308489"/>
                  <a:pt x="2538798" y="2308324"/>
                </a:cubicBezTo>
                <a:cubicBezTo>
                  <a:pt x="2367605" y="2308159"/>
                  <a:pt x="2190477" y="2285762"/>
                  <a:pt x="2075468" y="2308324"/>
                </a:cubicBezTo>
                <a:cubicBezTo>
                  <a:pt x="1960459" y="2330887"/>
                  <a:pt x="1781938" y="2316511"/>
                  <a:pt x="1555014" y="2308324"/>
                </a:cubicBezTo>
                <a:cubicBezTo>
                  <a:pt x="1328090" y="2300137"/>
                  <a:pt x="978738" y="2284534"/>
                  <a:pt x="806068" y="2308324"/>
                </a:cubicBezTo>
                <a:cubicBezTo>
                  <a:pt x="633398" y="2332114"/>
                  <a:pt x="358206" y="2331133"/>
                  <a:pt x="0" y="2308324"/>
                </a:cubicBezTo>
                <a:cubicBezTo>
                  <a:pt x="-23618" y="2154219"/>
                  <a:pt x="18177" y="1906591"/>
                  <a:pt x="0" y="1777409"/>
                </a:cubicBezTo>
                <a:cubicBezTo>
                  <a:pt x="-18177" y="1648228"/>
                  <a:pt x="-9736" y="1356449"/>
                  <a:pt x="0" y="1223412"/>
                </a:cubicBezTo>
                <a:cubicBezTo>
                  <a:pt x="9736" y="1090375"/>
                  <a:pt x="16833" y="862591"/>
                  <a:pt x="0" y="715580"/>
                </a:cubicBezTo>
                <a:cubicBezTo>
                  <a:pt x="-16833" y="568569"/>
                  <a:pt x="13966" y="290526"/>
                  <a:pt x="0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What do we want?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CH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We want data to be in a natural format, such that data analysis is easy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2E9E26A-4DCE-4C78-8901-6FEEC379138C}" type="slidenum">
              <a:t>29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720" cy="90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What is tabular data?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</a:t>
            </a: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144" name="Table 6"/>
          <p:cNvGraphicFramePr/>
          <p:nvPr/>
        </p:nvGraphicFramePr>
        <p:xfrm>
          <a:off x="1841400" y="2421000"/>
          <a:ext cx="8528040" cy="1434240"/>
        </p:xfrm>
        <a:graphic>
          <a:graphicData uri="http://schemas.openxmlformats.org/drawingml/2006/table">
            <a:tbl>
              <a:tblPr/>
              <a:tblGrid>
                <a:gridCol w="1705680"/>
                <a:gridCol w="1705680"/>
                <a:gridCol w="1705680"/>
                <a:gridCol w="1705680"/>
                <a:gridCol w="1705680"/>
              </a:tblGrid>
              <a:tr h="1249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Date (index)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Wind speed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Wind direction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Rain fall (mm)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Hours of sun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4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7.3.2024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7.1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N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0.0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8.3.2024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0.3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NW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2.1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9.3.2024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1.1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SE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0.3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5" name="Table 2"/>
          <p:cNvGraphicFramePr/>
          <p:nvPr/>
        </p:nvGraphicFramePr>
        <p:xfrm>
          <a:off x="1833480" y="4343400"/>
          <a:ext cx="8528040" cy="1664280"/>
        </p:xfrm>
        <a:graphic>
          <a:graphicData uri="http://schemas.openxmlformats.org/drawingml/2006/table">
            <a:tbl>
              <a:tblPr/>
              <a:tblGrid>
                <a:gridCol w="1705680"/>
                <a:gridCol w="1705680"/>
                <a:gridCol w="1705680"/>
                <a:gridCol w="1705680"/>
                <a:gridCol w="1705680"/>
              </a:tblGrid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Subject ID (index)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Condition ID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Presentation nr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Response time (ms)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Response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VM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732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28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LEFT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VM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732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41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RIGHT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PB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665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73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LEFT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</a:tbl>
          </a:graphicData>
        </a:graphic>
      </p:graphicFrame>
      <p:sp>
        <p:nvSpPr>
          <p:cNvPr id="146" name="TextBox 7"/>
          <p:cNvSpPr/>
          <p:nvPr/>
        </p:nvSpPr>
        <p:spPr>
          <a:xfrm>
            <a:off x="695520" y="998280"/>
            <a:ext cx="2735640" cy="118692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Column and rows have meaningful labels (indices) that are attached to the data for each operation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FCFDB00-1F8E-4BC3-9774-A7CCB5609CCD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720" cy="9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Tidy data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dt" idx="4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</a:t>
            </a: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337" name="Table 8"/>
          <p:cNvGraphicFramePr/>
          <p:nvPr/>
        </p:nvGraphicFramePr>
        <p:xfrm>
          <a:off x="2905200" y="2988000"/>
          <a:ext cx="6119640" cy="1664280"/>
        </p:xfrm>
        <a:graphic>
          <a:graphicData uri="http://schemas.openxmlformats.org/drawingml/2006/table">
            <a:tbl>
              <a:tblPr/>
              <a:tblGrid>
                <a:gridCol w="1224000"/>
                <a:gridCol w="1368000"/>
                <a:gridCol w="864000"/>
                <a:gridCol w="1152000"/>
                <a:gridCol w="1512000"/>
              </a:tblGrid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Subject ID 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Condition ID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Trial nr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Response time (ms)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Response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6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VM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732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28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LEFT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VM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732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41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RIGHT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PB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665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73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LEFT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38" name="TextBox 10"/>
          <p:cNvSpPr/>
          <p:nvPr/>
        </p:nvSpPr>
        <p:spPr>
          <a:xfrm>
            <a:off x="2764080" y="2329560"/>
            <a:ext cx="640224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CH" sz="2800" spc="-1" strike="noStrike">
                <a:solidFill>
                  <a:schemeClr val="accent6"/>
                </a:solidFill>
                <a:latin typeface="Calibri"/>
                <a:ea typeface="DejaVu Sans"/>
              </a:rPr>
              <a:t>Variables (or features, attributes)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TextBox 11"/>
          <p:cNvSpPr/>
          <p:nvPr/>
        </p:nvSpPr>
        <p:spPr>
          <a:xfrm rot="16200000">
            <a:off x="707400" y="3470040"/>
            <a:ext cx="237456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CH" sz="2800" spc="-1" strike="noStrike">
                <a:solidFill>
                  <a:schemeClr val="accent5"/>
                </a:solidFill>
                <a:latin typeface="Calibri"/>
                <a:ea typeface="DejaVu Sans"/>
              </a:rPr>
              <a:t>Observations (or samples)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TextBox 12"/>
          <p:cNvSpPr/>
          <p:nvPr/>
        </p:nvSpPr>
        <p:spPr>
          <a:xfrm>
            <a:off x="4223880" y="311400"/>
            <a:ext cx="6552000" cy="1918440"/>
          </a:xfrm>
          <a:custGeom>
            <a:avLst/>
            <a:gdLst>
              <a:gd name="textAreaLeft" fmla="*/ 0 w 6552000"/>
              <a:gd name="textAreaRight" fmla="*/ 6552720 w 6552000"/>
              <a:gd name="textAreaTop" fmla="*/ 0 h 1918440"/>
              <a:gd name="textAreaBottom" fmla="*/ 1919160 h 1918440"/>
            </a:gdLst>
            <a:ahLst/>
            <a:rect l="textAreaLeft" t="textAreaTop" r="textAreaRight" b="textAreaBottom"/>
            <a:pathLst>
              <a:path fill="none" w="6552728" h="1569660">
                <a:moveTo>
                  <a:pt x="0" y="0"/>
                </a:moveTo>
                <a:cubicBezTo>
                  <a:pt x="166419" y="-423"/>
                  <a:pt x="359212" y="-15014"/>
                  <a:pt x="524218" y="0"/>
                </a:cubicBezTo>
                <a:cubicBezTo>
                  <a:pt x="689224" y="15014"/>
                  <a:pt x="788676" y="-4207"/>
                  <a:pt x="1048436" y="0"/>
                </a:cubicBezTo>
                <a:cubicBezTo>
                  <a:pt x="1308196" y="4207"/>
                  <a:pt x="1291664" y="14801"/>
                  <a:pt x="1507127" y="0"/>
                </a:cubicBezTo>
                <a:cubicBezTo>
                  <a:pt x="1722590" y="-14801"/>
                  <a:pt x="1966041" y="7224"/>
                  <a:pt x="2293455" y="0"/>
                </a:cubicBezTo>
                <a:cubicBezTo>
                  <a:pt x="2620869" y="-7224"/>
                  <a:pt x="2527916" y="10517"/>
                  <a:pt x="2752146" y="0"/>
                </a:cubicBezTo>
                <a:cubicBezTo>
                  <a:pt x="2976376" y="-10517"/>
                  <a:pt x="3162926" y="28823"/>
                  <a:pt x="3472946" y="0"/>
                </a:cubicBezTo>
                <a:cubicBezTo>
                  <a:pt x="3782966" y="-28823"/>
                  <a:pt x="3740348" y="15487"/>
                  <a:pt x="3931637" y="0"/>
                </a:cubicBezTo>
                <a:cubicBezTo>
                  <a:pt x="4122926" y="-15487"/>
                  <a:pt x="4292237" y="-19151"/>
                  <a:pt x="4652437" y="0"/>
                </a:cubicBezTo>
                <a:cubicBezTo>
                  <a:pt x="5012637" y="19151"/>
                  <a:pt x="5176641" y="-9385"/>
                  <a:pt x="5307710" y="0"/>
                </a:cubicBezTo>
                <a:cubicBezTo>
                  <a:pt x="5438779" y="9385"/>
                  <a:pt x="5635367" y="24036"/>
                  <a:pt x="5831928" y="0"/>
                </a:cubicBezTo>
                <a:cubicBezTo>
                  <a:pt x="6028489" y="-24036"/>
                  <a:pt x="6315045" y="-1572"/>
                  <a:pt x="6552728" y="0"/>
                </a:cubicBezTo>
                <a:cubicBezTo>
                  <a:pt x="6578896" y="167135"/>
                  <a:pt x="6545030" y="433517"/>
                  <a:pt x="6552728" y="554613"/>
                </a:cubicBezTo>
                <a:cubicBezTo>
                  <a:pt x="6560426" y="675709"/>
                  <a:pt x="6558548" y="796698"/>
                  <a:pt x="6552728" y="1030743"/>
                </a:cubicBezTo>
                <a:cubicBezTo>
                  <a:pt x="6546909" y="1264788"/>
                  <a:pt x="6548253" y="1346613"/>
                  <a:pt x="6552728" y="1569660"/>
                </a:cubicBezTo>
                <a:cubicBezTo>
                  <a:pt x="6306048" y="1578089"/>
                  <a:pt x="6257480" y="1588739"/>
                  <a:pt x="6028510" y="1569660"/>
                </a:cubicBezTo>
                <a:cubicBezTo>
                  <a:pt x="5799540" y="1550581"/>
                  <a:pt x="5750000" y="1549130"/>
                  <a:pt x="5569819" y="1569660"/>
                </a:cubicBezTo>
                <a:cubicBezTo>
                  <a:pt x="5389638" y="1590190"/>
                  <a:pt x="5109329" y="1543701"/>
                  <a:pt x="4849019" y="1569660"/>
                </a:cubicBezTo>
                <a:cubicBezTo>
                  <a:pt x="4588709" y="1595619"/>
                  <a:pt x="4435227" y="1569163"/>
                  <a:pt x="4259273" y="1569660"/>
                </a:cubicBezTo>
                <a:cubicBezTo>
                  <a:pt x="4083319" y="1570157"/>
                  <a:pt x="3776601" y="1572099"/>
                  <a:pt x="3538473" y="1569660"/>
                </a:cubicBezTo>
                <a:cubicBezTo>
                  <a:pt x="3300345" y="1567221"/>
                  <a:pt x="3220535" y="1563996"/>
                  <a:pt x="3014255" y="1569660"/>
                </a:cubicBezTo>
                <a:cubicBezTo>
                  <a:pt x="2807975" y="1575324"/>
                  <a:pt x="2680474" y="1586876"/>
                  <a:pt x="2555564" y="1569660"/>
                </a:cubicBezTo>
                <a:cubicBezTo>
                  <a:pt x="2430654" y="1552444"/>
                  <a:pt x="1981924" y="1555011"/>
                  <a:pt x="1834764" y="1569660"/>
                </a:cubicBezTo>
                <a:cubicBezTo>
                  <a:pt x="1687604" y="1584309"/>
                  <a:pt x="1504110" y="1589358"/>
                  <a:pt x="1179491" y="1569660"/>
                </a:cubicBezTo>
                <a:cubicBezTo>
                  <a:pt x="854872" y="1549962"/>
                  <a:pt x="497714" y="1555029"/>
                  <a:pt x="0" y="1569660"/>
                </a:cubicBezTo>
                <a:cubicBezTo>
                  <a:pt x="-16176" y="1418876"/>
                  <a:pt x="23450" y="1211321"/>
                  <a:pt x="0" y="1046440"/>
                </a:cubicBezTo>
                <a:cubicBezTo>
                  <a:pt x="-23450" y="881559"/>
                  <a:pt x="-10584" y="681472"/>
                  <a:pt x="0" y="523220"/>
                </a:cubicBezTo>
                <a:cubicBezTo>
                  <a:pt x="10584" y="364968"/>
                  <a:pt x="8015" y="138700"/>
                  <a:pt x="0" y="0"/>
                </a:cubicBezTo>
                <a:close/>
              </a:path>
              <a:path stroke="0" w="6552728" h="1569660">
                <a:moveTo>
                  <a:pt x="0" y="0"/>
                </a:moveTo>
                <a:cubicBezTo>
                  <a:pt x="237273" y="21323"/>
                  <a:pt x="373062" y="16468"/>
                  <a:pt x="655273" y="0"/>
                </a:cubicBezTo>
                <a:cubicBezTo>
                  <a:pt x="937484" y="-16468"/>
                  <a:pt x="1225304" y="39289"/>
                  <a:pt x="1441600" y="0"/>
                </a:cubicBezTo>
                <a:cubicBezTo>
                  <a:pt x="1657896" y="-39289"/>
                  <a:pt x="1832535" y="-1542"/>
                  <a:pt x="2162400" y="0"/>
                </a:cubicBezTo>
                <a:cubicBezTo>
                  <a:pt x="2492265" y="1542"/>
                  <a:pt x="2728296" y="17429"/>
                  <a:pt x="2883200" y="0"/>
                </a:cubicBezTo>
                <a:cubicBezTo>
                  <a:pt x="3038104" y="-17429"/>
                  <a:pt x="3204829" y="7231"/>
                  <a:pt x="3472946" y="0"/>
                </a:cubicBezTo>
                <a:cubicBezTo>
                  <a:pt x="3741063" y="-7231"/>
                  <a:pt x="3807774" y="-16854"/>
                  <a:pt x="4062691" y="0"/>
                </a:cubicBezTo>
                <a:cubicBezTo>
                  <a:pt x="4317608" y="16854"/>
                  <a:pt x="4387418" y="-764"/>
                  <a:pt x="4521382" y="0"/>
                </a:cubicBezTo>
                <a:cubicBezTo>
                  <a:pt x="4655346" y="764"/>
                  <a:pt x="5016904" y="5362"/>
                  <a:pt x="5242182" y="0"/>
                </a:cubicBezTo>
                <a:cubicBezTo>
                  <a:pt x="5467460" y="-5362"/>
                  <a:pt x="5478829" y="3331"/>
                  <a:pt x="5700873" y="0"/>
                </a:cubicBezTo>
                <a:cubicBezTo>
                  <a:pt x="5922917" y="-3331"/>
                  <a:pt x="6214951" y="-10856"/>
                  <a:pt x="6552728" y="0"/>
                </a:cubicBezTo>
                <a:cubicBezTo>
                  <a:pt x="6548587" y="175294"/>
                  <a:pt x="6536344" y="339906"/>
                  <a:pt x="6552728" y="554613"/>
                </a:cubicBezTo>
                <a:cubicBezTo>
                  <a:pt x="6569112" y="769320"/>
                  <a:pt x="6539640" y="886963"/>
                  <a:pt x="6552728" y="1093530"/>
                </a:cubicBezTo>
                <a:cubicBezTo>
                  <a:pt x="6565816" y="1300097"/>
                  <a:pt x="6544049" y="1466238"/>
                  <a:pt x="6552728" y="1569660"/>
                </a:cubicBezTo>
                <a:cubicBezTo>
                  <a:pt x="6206451" y="1573109"/>
                  <a:pt x="6114152" y="1560077"/>
                  <a:pt x="5766401" y="1569660"/>
                </a:cubicBezTo>
                <a:cubicBezTo>
                  <a:pt x="5418650" y="1579243"/>
                  <a:pt x="5424681" y="1583451"/>
                  <a:pt x="5176655" y="1569660"/>
                </a:cubicBezTo>
                <a:cubicBezTo>
                  <a:pt x="4928629" y="1555869"/>
                  <a:pt x="4667278" y="1597241"/>
                  <a:pt x="4521382" y="1569660"/>
                </a:cubicBezTo>
                <a:cubicBezTo>
                  <a:pt x="4375486" y="1542079"/>
                  <a:pt x="4101707" y="1581799"/>
                  <a:pt x="3931637" y="1569660"/>
                </a:cubicBezTo>
                <a:cubicBezTo>
                  <a:pt x="3761568" y="1557521"/>
                  <a:pt x="3579898" y="1585538"/>
                  <a:pt x="3472946" y="1569660"/>
                </a:cubicBezTo>
                <a:cubicBezTo>
                  <a:pt x="3365994" y="1553782"/>
                  <a:pt x="3009255" y="1569223"/>
                  <a:pt x="2817673" y="1569660"/>
                </a:cubicBezTo>
                <a:cubicBezTo>
                  <a:pt x="2626091" y="1570097"/>
                  <a:pt x="2440158" y="1559255"/>
                  <a:pt x="2227928" y="1569660"/>
                </a:cubicBezTo>
                <a:cubicBezTo>
                  <a:pt x="2015699" y="1580065"/>
                  <a:pt x="1923066" y="1581389"/>
                  <a:pt x="1703709" y="1569660"/>
                </a:cubicBezTo>
                <a:cubicBezTo>
                  <a:pt x="1484352" y="1557931"/>
                  <a:pt x="1166821" y="1567437"/>
                  <a:pt x="982909" y="1569660"/>
                </a:cubicBezTo>
                <a:cubicBezTo>
                  <a:pt x="798997" y="1571883"/>
                  <a:pt x="248179" y="1599336"/>
                  <a:pt x="0" y="1569660"/>
                </a:cubicBezTo>
                <a:cubicBezTo>
                  <a:pt x="-3033" y="1415200"/>
                  <a:pt x="21133" y="1186207"/>
                  <a:pt x="0" y="1062137"/>
                </a:cubicBezTo>
                <a:cubicBezTo>
                  <a:pt x="-21133" y="938067"/>
                  <a:pt x="11829" y="822262"/>
                  <a:pt x="0" y="586006"/>
                </a:cubicBezTo>
                <a:cubicBezTo>
                  <a:pt x="-11829" y="349750"/>
                  <a:pt x="16853" y="271378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MR10"/>
                <a:ea typeface="DejaVu Sans"/>
              </a:rPr>
              <a:t>In tidy data: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MR10"/>
                <a:ea typeface="DejaVu Sans"/>
              </a:rPr>
              <a:t>1. Each variable forms a column</a:t>
            </a:r>
            <a:br>
              <a:rPr sz="2400"/>
            </a:br>
            <a:r>
              <a:rPr b="0" lang="en-US" sz="2400" spc="-1" strike="noStrike">
                <a:solidFill>
                  <a:srgbClr val="000000"/>
                </a:solidFill>
                <a:latin typeface="CMR10"/>
                <a:ea typeface="DejaVu Sans"/>
              </a:rPr>
              <a:t>2. Each observation forms a row</a:t>
            </a:r>
            <a:br>
              <a:rPr sz="2400"/>
            </a:br>
            <a:r>
              <a:rPr b="0" lang="en-US" sz="2400" spc="-1" strike="noStrike">
                <a:solidFill>
                  <a:srgbClr val="000000"/>
                </a:solidFill>
                <a:latin typeface="CMR10"/>
                <a:ea typeface="DejaVu Sans"/>
              </a:rPr>
              <a:t>3. Each type of observational unit forms a table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TextBox 13"/>
          <p:cNvSpPr/>
          <p:nvPr/>
        </p:nvSpPr>
        <p:spPr>
          <a:xfrm>
            <a:off x="1050120" y="5146560"/>
            <a:ext cx="293724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CH" sz="1800" spc="-1" strike="noStrike">
                <a:solidFill>
                  <a:schemeClr val="accent5">
                    <a:lumMod val="75000"/>
                  </a:schemeClr>
                </a:solidFill>
                <a:latin typeface="Calibri"/>
                <a:ea typeface="DejaVu Sans"/>
              </a:rPr>
              <a:t>Observations</a:t>
            </a:r>
            <a:r>
              <a:rPr b="0" lang="en-CH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increase when new units (dates, subjects, …) are measured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TextBox 9"/>
          <p:cNvSpPr/>
          <p:nvPr/>
        </p:nvSpPr>
        <p:spPr>
          <a:xfrm>
            <a:off x="9388800" y="2387880"/>
            <a:ext cx="23954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CH" sz="1800" spc="-1" strike="noStrike">
                <a:solidFill>
                  <a:schemeClr val="accent6"/>
                </a:solidFill>
                <a:latin typeface="Calibri"/>
                <a:ea typeface="DejaVu Sans"/>
              </a:rPr>
              <a:t>Variables</a:t>
            </a:r>
            <a:r>
              <a:rPr b="0" lang="en-CH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increase when new types of measurements are introduced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305AE79-7786-464E-BD20-BE1E6602D374}" type="slidenum">
              <a:t>30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720" cy="9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Hands-on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 type="dt" idx="4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5" name="TextBox 13"/>
          <p:cNvSpPr/>
          <p:nvPr/>
        </p:nvSpPr>
        <p:spPr>
          <a:xfrm>
            <a:off x="386280" y="850680"/>
            <a:ext cx="597600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Identify variables, observations, and values. What would a tidy version look like?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Rectangle 1"/>
          <p:cNvSpPr/>
          <p:nvPr/>
        </p:nvSpPr>
        <p:spPr>
          <a:xfrm>
            <a:off x="11052360" y="205920"/>
            <a:ext cx="827280" cy="702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DE" sz="1800" spc="-1" strike="noStrike">
              <a:solidFill>
                <a:srgbClr val="000000"/>
              </a:solidFill>
              <a:latin typeface="Courier New"/>
              <a:ea typeface="DejaVu Sans"/>
            </a:endParaRPr>
          </a:p>
        </p:txBody>
      </p:sp>
      <p:pic>
        <p:nvPicPr>
          <p:cNvPr id="347" name="Graphic 11" descr=""/>
          <p:cNvPicPr/>
          <p:nvPr/>
        </p:nvPicPr>
        <p:blipFill>
          <a:blip r:embed="rId1"/>
          <a:stretch/>
        </p:blipFill>
        <p:spPr>
          <a:xfrm>
            <a:off x="11119320" y="279720"/>
            <a:ext cx="693720" cy="554760"/>
          </a:xfrm>
          <a:prstGeom prst="rect">
            <a:avLst/>
          </a:prstGeom>
          <a:ln w="0">
            <a:noFill/>
          </a:ln>
        </p:spPr>
      </p:pic>
      <p:pic>
        <p:nvPicPr>
          <p:cNvPr id="348" name="Picture 12" descr=""/>
          <p:cNvPicPr/>
          <p:nvPr/>
        </p:nvPicPr>
        <p:blipFill>
          <a:blip r:embed="rId2"/>
          <a:stretch/>
        </p:blipFill>
        <p:spPr>
          <a:xfrm>
            <a:off x="318600" y="2106360"/>
            <a:ext cx="7771680" cy="367488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81954CA-AA90-408E-9E34-9494818D365B}" type="slidenum">
              <a:t>31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720" cy="9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Hands-on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 type="dt" idx="44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</a:t>
            </a: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51" name="Picture 7" descr=""/>
          <p:cNvPicPr/>
          <p:nvPr/>
        </p:nvPicPr>
        <p:blipFill>
          <a:blip r:embed="rId1"/>
          <a:stretch/>
        </p:blipFill>
        <p:spPr>
          <a:xfrm>
            <a:off x="318600" y="2106360"/>
            <a:ext cx="7771680" cy="3674880"/>
          </a:xfrm>
          <a:prstGeom prst="rect">
            <a:avLst/>
          </a:prstGeom>
          <a:ln w="0">
            <a:noFill/>
          </a:ln>
        </p:spPr>
      </p:pic>
      <p:sp>
        <p:nvSpPr>
          <p:cNvPr id="352" name="TextBox 13"/>
          <p:cNvSpPr/>
          <p:nvPr/>
        </p:nvSpPr>
        <p:spPr>
          <a:xfrm>
            <a:off x="386280" y="850680"/>
            <a:ext cx="597600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Identify variables, observations, and values. What would a tidy version look like?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3" name="Picture 14" descr=""/>
          <p:cNvPicPr/>
          <p:nvPr/>
        </p:nvPicPr>
        <p:blipFill>
          <a:blip r:embed="rId2"/>
          <a:stretch/>
        </p:blipFill>
        <p:spPr>
          <a:xfrm>
            <a:off x="8256240" y="2106360"/>
            <a:ext cx="3476160" cy="3266280"/>
          </a:xfrm>
          <a:prstGeom prst="rect">
            <a:avLst/>
          </a:prstGeom>
          <a:ln w="0">
            <a:noFill/>
          </a:ln>
        </p:spPr>
      </p:pic>
      <p:sp>
        <p:nvSpPr>
          <p:cNvPr id="354" name="Rectangle 1"/>
          <p:cNvSpPr/>
          <p:nvPr/>
        </p:nvSpPr>
        <p:spPr>
          <a:xfrm>
            <a:off x="11052360" y="205920"/>
            <a:ext cx="827280" cy="702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DE" sz="1800" spc="-1" strike="noStrike">
              <a:solidFill>
                <a:srgbClr val="000000"/>
              </a:solidFill>
              <a:latin typeface="Courier New"/>
              <a:ea typeface="DejaVu Sans"/>
            </a:endParaRPr>
          </a:p>
        </p:txBody>
      </p:sp>
      <p:pic>
        <p:nvPicPr>
          <p:cNvPr id="355" name="Graphic 11" descr=""/>
          <p:cNvPicPr/>
          <p:nvPr/>
        </p:nvPicPr>
        <p:blipFill>
          <a:blip r:embed="rId3"/>
          <a:stretch/>
        </p:blipFill>
        <p:spPr>
          <a:xfrm>
            <a:off x="11119320" y="279720"/>
            <a:ext cx="693720" cy="55476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5D63377-A5F9-45F5-98C4-C49B0B71D726}" type="slidenum">
              <a:t>32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720" cy="9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Messy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data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 type="dt" idx="45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8" name="TextBox 6"/>
          <p:cNvSpPr/>
          <p:nvPr/>
        </p:nvSpPr>
        <p:spPr>
          <a:xfrm>
            <a:off x="6879600" y="244080"/>
            <a:ext cx="4896000" cy="1552680"/>
          </a:xfrm>
          <a:prstGeom prst="rect">
            <a:avLst/>
          </a:prstGeom>
          <a:solidFill>
            <a:srgbClr val="f20000">
              <a:alpha val="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i="1" lang="en-US" sz="2400" spc="-1" strike="noStrike">
                <a:solidFill>
                  <a:srgbClr val="000000"/>
                </a:solidFill>
                <a:latin typeface="Baskerville"/>
                <a:ea typeface="Baskerville"/>
              </a:rPr>
              <a:t>“</a:t>
            </a:r>
            <a:r>
              <a:rPr b="0" i="1" lang="en-US" sz="2400" spc="-1" strike="noStrike">
                <a:solidFill>
                  <a:srgbClr val="000000"/>
                </a:solidFill>
                <a:latin typeface="Baskerville"/>
                <a:ea typeface="Baskerville"/>
              </a:rPr>
              <a:t>Tidy datasets are all alike but every messy dataset is messy in its own way” </a:t>
            </a:r>
            <a:br>
              <a:rPr sz="2400"/>
            </a:br>
            <a:r>
              <a:rPr b="0" i="1" lang="en-US" sz="2400" spc="-1" strike="noStrike">
                <a:solidFill>
                  <a:srgbClr val="000000"/>
                </a:solidFill>
                <a:latin typeface="Baskerville"/>
                <a:ea typeface="Baskerville"/>
              </a:rPr>
              <a:t>– Hadley Wickham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9" name="Picture 8" descr=""/>
          <p:cNvPicPr/>
          <p:nvPr/>
        </p:nvPicPr>
        <p:blipFill>
          <a:blip r:embed="rId1"/>
          <a:stretch/>
        </p:blipFill>
        <p:spPr>
          <a:xfrm>
            <a:off x="3647880" y="4149000"/>
            <a:ext cx="2076840" cy="1685520"/>
          </a:xfrm>
          <a:prstGeom prst="rect">
            <a:avLst/>
          </a:prstGeom>
          <a:ln w="0">
            <a:noFill/>
          </a:ln>
        </p:spPr>
      </p:pic>
      <p:sp>
        <p:nvSpPr>
          <p:cNvPr id="360" name="TextBox 9"/>
          <p:cNvSpPr/>
          <p:nvPr/>
        </p:nvSpPr>
        <p:spPr>
          <a:xfrm>
            <a:off x="3594600" y="2889360"/>
            <a:ext cx="172764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Column headers are values, not variable names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TextBox 10"/>
          <p:cNvSpPr/>
          <p:nvPr/>
        </p:nvSpPr>
        <p:spPr>
          <a:xfrm>
            <a:off x="5254200" y="3182400"/>
            <a:ext cx="92916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4000" spc="-1" strike="noStrike">
                <a:solidFill>
                  <a:srgbClr val="1f1f1f"/>
                </a:solidFill>
                <a:highlight>
                  <a:srgbClr val="ffffff"/>
                </a:highlight>
                <a:latin typeface="Google Sans"/>
                <a:ea typeface="DejaVu Sans"/>
              </a:rPr>
              <a:t>😱 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2" name="Picture 11" descr=""/>
          <p:cNvPicPr/>
          <p:nvPr/>
        </p:nvPicPr>
        <p:blipFill>
          <a:blip r:embed="rId2"/>
          <a:stretch/>
        </p:blipFill>
        <p:spPr>
          <a:xfrm>
            <a:off x="565200" y="2919600"/>
            <a:ext cx="2524680" cy="2351880"/>
          </a:xfrm>
          <a:prstGeom prst="rect">
            <a:avLst/>
          </a:prstGeom>
          <a:ln w="0">
            <a:noFill/>
          </a:ln>
        </p:spPr>
      </p:pic>
      <p:sp>
        <p:nvSpPr>
          <p:cNvPr id="363" name="TextBox 12"/>
          <p:cNvSpPr/>
          <p:nvPr/>
        </p:nvSpPr>
        <p:spPr>
          <a:xfrm>
            <a:off x="542880" y="1756440"/>
            <a:ext cx="195228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Variables are stored in both rows and columns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TextBox 13"/>
          <p:cNvSpPr/>
          <p:nvPr/>
        </p:nvSpPr>
        <p:spPr>
          <a:xfrm>
            <a:off x="2376720" y="2012040"/>
            <a:ext cx="92916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4000" spc="-1" strike="noStrike">
                <a:solidFill>
                  <a:srgbClr val="1f1f1f"/>
                </a:solidFill>
                <a:highlight>
                  <a:srgbClr val="ffffff"/>
                </a:highlight>
                <a:latin typeface="Google Sans"/>
                <a:ea typeface="DejaVu Sans"/>
              </a:rPr>
              <a:t>😱 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5" name="Picture 14" descr=""/>
          <p:cNvPicPr/>
          <p:nvPr/>
        </p:nvPicPr>
        <p:blipFill>
          <a:blip r:embed="rId3"/>
          <a:stretch/>
        </p:blipFill>
        <p:spPr>
          <a:xfrm>
            <a:off x="9230040" y="3901320"/>
            <a:ext cx="2233440" cy="2172960"/>
          </a:xfrm>
          <a:prstGeom prst="rect">
            <a:avLst/>
          </a:prstGeom>
          <a:ln w="0">
            <a:noFill/>
          </a:ln>
        </p:spPr>
      </p:pic>
      <p:sp>
        <p:nvSpPr>
          <p:cNvPr id="366" name="TextBox 15"/>
          <p:cNvSpPr/>
          <p:nvPr/>
        </p:nvSpPr>
        <p:spPr>
          <a:xfrm>
            <a:off x="9227880" y="2710440"/>
            <a:ext cx="190764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Multiple variables are stored in one column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TextBox 16"/>
          <p:cNvSpPr/>
          <p:nvPr/>
        </p:nvSpPr>
        <p:spPr>
          <a:xfrm>
            <a:off x="11044800" y="2879280"/>
            <a:ext cx="92916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4000" spc="-1" strike="noStrike">
                <a:solidFill>
                  <a:srgbClr val="1f1f1f"/>
                </a:solidFill>
                <a:highlight>
                  <a:srgbClr val="ffffff"/>
                </a:highlight>
                <a:latin typeface="Google Sans"/>
                <a:ea typeface="DejaVu Sans"/>
              </a:rPr>
              <a:t>😱 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TextBox 17"/>
          <p:cNvSpPr/>
          <p:nvPr/>
        </p:nvSpPr>
        <p:spPr>
          <a:xfrm>
            <a:off x="6187320" y="1749600"/>
            <a:ext cx="172764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Some variables are stored in the file names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TextBox 18"/>
          <p:cNvSpPr/>
          <p:nvPr/>
        </p:nvSpPr>
        <p:spPr>
          <a:xfrm>
            <a:off x="7915320" y="1884240"/>
            <a:ext cx="92916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4000" spc="-1" strike="noStrike">
                <a:solidFill>
                  <a:srgbClr val="1f1f1f"/>
                </a:solidFill>
                <a:highlight>
                  <a:srgbClr val="ffffff"/>
                </a:highlight>
                <a:latin typeface="Google Sans"/>
                <a:ea typeface="DejaVu Sans"/>
              </a:rPr>
              <a:t>😱 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TextBox 20"/>
          <p:cNvSpPr/>
          <p:nvPr/>
        </p:nvSpPr>
        <p:spPr>
          <a:xfrm>
            <a:off x="6187320" y="2890440"/>
            <a:ext cx="2689920" cy="106308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2024-01_prices_DE.csv</a:t>
            </a:r>
            <a:br>
              <a:rPr sz="1600"/>
            </a:b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2024-01_prices_FR.csv</a:t>
            </a:r>
            <a:br>
              <a:rPr sz="1600"/>
            </a:b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2024-02_prices_DE.csv</a:t>
            </a:r>
            <a:br>
              <a:rPr sz="1600"/>
            </a:b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2024-02_prices_FR.csv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6D21CFC-C2A2-4604-B7E3-E041F2A26DA0}" type="slidenum">
              <a:t>33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335520" y="347400"/>
            <a:ext cx="9144360" cy="90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2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The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life-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cha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ngin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g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mag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ic of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tidyi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ng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up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data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4880" cy="4835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Pivoting – we know this one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 type="dt" idx="4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74" name="Picture 6" descr="Image"/>
          <p:cNvPicPr/>
          <p:nvPr/>
        </p:nvPicPr>
        <p:blipFill>
          <a:blip r:embed="rId1"/>
          <a:srcRect l="13464" t="0" r="8349" b="0"/>
          <a:stretch/>
        </p:blipFill>
        <p:spPr>
          <a:xfrm>
            <a:off x="9264240" y="588240"/>
            <a:ext cx="2721240" cy="3480480"/>
          </a:xfrm>
          <a:prstGeom prst="rect">
            <a:avLst/>
          </a:prstGeom>
          <a:ln w="0">
            <a:noFill/>
          </a:ln>
        </p:spPr>
      </p:pic>
      <p:sp>
        <p:nvSpPr>
          <p:cNvPr id="375" name="TextBox 7"/>
          <p:cNvSpPr/>
          <p:nvPr/>
        </p:nvSpPr>
        <p:spPr>
          <a:xfrm>
            <a:off x="3180600" y="5094360"/>
            <a:ext cx="6264000" cy="11869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df.pivot_table(</a:t>
            </a: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index=['city', 'date'], columns='type’, </a:t>
            </a: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values='temperature', aggfunc='max’,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6" name="Picture 6" descr=""/>
          <p:cNvPicPr/>
          <p:nvPr/>
        </p:nvPicPr>
        <p:blipFill>
          <a:blip r:embed="rId2"/>
          <a:stretch/>
        </p:blipFill>
        <p:spPr>
          <a:xfrm>
            <a:off x="882720" y="2480760"/>
            <a:ext cx="2524680" cy="2351880"/>
          </a:xfrm>
          <a:prstGeom prst="rect">
            <a:avLst/>
          </a:prstGeom>
          <a:ln w="0">
            <a:noFill/>
          </a:ln>
        </p:spPr>
      </p:pic>
      <p:pic>
        <p:nvPicPr>
          <p:cNvPr id="377" name="Picture 10" descr=""/>
          <p:cNvPicPr/>
          <p:nvPr/>
        </p:nvPicPr>
        <p:blipFill>
          <a:blip r:embed="rId3"/>
          <a:stretch/>
        </p:blipFill>
        <p:spPr>
          <a:xfrm>
            <a:off x="6022800" y="2629440"/>
            <a:ext cx="2552760" cy="1824840"/>
          </a:xfrm>
          <a:prstGeom prst="rect">
            <a:avLst/>
          </a:prstGeom>
          <a:ln w="0">
            <a:noFill/>
          </a:ln>
        </p:spPr>
      </p:pic>
      <p:sp>
        <p:nvSpPr>
          <p:cNvPr id="378" name="TextBox 11"/>
          <p:cNvSpPr/>
          <p:nvPr/>
        </p:nvSpPr>
        <p:spPr>
          <a:xfrm>
            <a:off x="3800880" y="2127600"/>
            <a:ext cx="23018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The “type” column is storing variable names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Right Arrow 13"/>
          <p:cNvSpPr/>
          <p:nvPr/>
        </p:nvSpPr>
        <p:spPr>
          <a:xfrm>
            <a:off x="3945960" y="3754800"/>
            <a:ext cx="1768680" cy="431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CH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380" name="TextBox 14"/>
          <p:cNvSpPr/>
          <p:nvPr/>
        </p:nvSpPr>
        <p:spPr>
          <a:xfrm>
            <a:off x="3963600" y="3465000"/>
            <a:ext cx="1665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pivot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TextBox 8"/>
          <p:cNvSpPr/>
          <p:nvPr/>
        </p:nvSpPr>
        <p:spPr>
          <a:xfrm>
            <a:off x="6018120" y="2161800"/>
            <a:ext cx="92916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4000" spc="-1" strike="noStrike">
                <a:solidFill>
                  <a:srgbClr val="1f1f1f"/>
                </a:solidFill>
                <a:highlight>
                  <a:srgbClr val="ffffff"/>
                </a:highlight>
                <a:latin typeface="Google Sans"/>
                <a:ea typeface="DejaVu Sans"/>
              </a:rPr>
              <a:t>😱 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AA36172-B8F5-4B6B-BDC3-AB37D43DD307}" type="slidenum">
              <a:t>34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Picture 4" descr="Image"/>
          <p:cNvPicPr/>
          <p:nvPr/>
        </p:nvPicPr>
        <p:blipFill>
          <a:blip r:embed="rId1"/>
          <a:srcRect l="16022" t="0" r="5951" b="0"/>
          <a:stretch/>
        </p:blipFill>
        <p:spPr>
          <a:xfrm>
            <a:off x="9262800" y="581040"/>
            <a:ext cx="2721240" cy="3487680"/>
          </a:xfrm>
          <a:prstGeom prst="rect">
            <a:avLst/>
          </a:prstGeom>
          <a:ln w="0">
            <a:noFill/>
          </a:ln>
        </p:spPr>
      </p:pic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335520" y="347400"/>
            <a:ext cx="9144360" cy="90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2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The life-changing magic of tidying up data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4880" cy="4835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Melting – it’s kind of the opposite of pivoting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 type="dt" idx="47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86" name="Picture 8" descr=""/>
          <p:cNvPicPr/>
          <p:nvPr/>
        </p:nvPicPr>
        <p:blipFill>
          <a:blip r:embed="rId2"/>
          <a:stretch/>
        </p:blipFill>
        <p:spPr>
          <a:xfrm>
            <a:off x="1503000" y="2860200"/>
            <a:ext cx="2076840" cy="1685520"/>
          </a:xfrm>
          <a:prstGeom prst="rect">
            <a:avLst/>
          </a:prstGeom>
          <a:ln w="0">
            <a:noFill/>
          </a:ln>
        </p:spPr>
      </p:pic>
      <p:pic>
        <p:nvPicPr>
          <p:cNvPr id="387" name="Picture 9" descr=""/>
          <p:cNvPicPr/>
          <p:nvPr/>
        </p:nvPicPr>
        <p:blipFill>
          <a:blip r:embed="rId3"/>
          <a:stretch/>
        </p:blipFill>
        <p:spPr>
          <a:xfrm>
            <a:off x="5969880" y="2067120"/>
            <a:ext cx="2869920" cy="2990160"/>
          </a:xfrm>
          <a:prstGeom prst="rect">
            <a:avLst/>
          </a:prstGeom>
          <a:ln w="0">
            <a:noFill/>
          </a:ln>
        </p:spPr>
      </p:pic>
      <p:sp>
        <p:nvSpPr>
          <p:cNvPr id="388" name="TextBox 7"/>
          <p:cNvSpPr/>
          <p:nvPr/>
        </p:nvSpPr>
        <p:spPr>
          <a:xfrm>
            <a:off x="1379520" y="5172480"/>
            <a:ext cx="943236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pd.melt(data, id_vars=['subject', 'date'], value_name='response_time')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TextBox 10"/>
          <p:cNvSpPr/>
          <p:nvPr/>
        </p:nvSpPr>
        <p:spPr>
          <a:xfrm>
            <a:off x="857160" y="1937160"/>
            <a:ext cx="213840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The treatment values are stored as a column name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TextBox 11"/>
          <p:cNvSpPr/>
          <p:nvPr/>
        </p:nvSpPr>
        <p:spPr>
          <a:xfrm>
            <a:off x="3024360" y="2192760"/>
            <a:ext cx="7146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2800" spc="-1" strike="noStrike">
                <a:solidFill>
                  <a:srgbClr val="1f1f1f"/>
                </a:solidFill>
                <a:highlight>
                  <a:srgbClr val="ffffff"/>
                </a:highlight>
                <a:latin typeface="Google Sans"/>
                <a:ea typeface="DejaVu Sans"/>
              </a:rPr>
              <a:t>😱 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Right Arrow 12"/>
          <p:cNvSpPr/>
          <p:nvPr/>
        </p:nvSpPr>
        <p:spPr>
          <a:xfrm>
            <a:off x="3945960" y="3487320"/>
            <a:ext cx="1768680" cy="431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CH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392" name="TextBox 13"/>
          <p:cNvSpPr/>
          <p:nvPr/>
        </p:nvSpPr>
        <p:spPr>
          <a:xfrm>
            <a:off x="3963600" y="3197520"/>
            <a:ext cx="1665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melt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TextBox 6"/>
          <p:cNvSpPr/>
          <p:nvPr/>
        </p:nvSpPr>
        <p:spPr>
          <a:xfrm>
            <a:off x="1379520" y="5628240"/>
            <a:ext cx="96148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Split the columns in (A) “id_vars” and (B) non-”id_vars”. The column names in (B) are used as new values in a new column “variable”. The values in columns (B) go into a new column, “response_time”.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79971E8-BD10-4131-B5C2-51ECB7F0B832}" type="slidenum">
              <a:t>35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Picture 2" descr="Image"/>
          <p:cNvPicPr/>
          <p:nvPr/>
        </p:nvPicPr>
        <p:blipFill>
          <a:blip r:embed="rId1"/>
          <a:srcRect l="2154" t="0" r="23761" b="5248"/>
          <a:stretch/>
        </p:blipFill>
        <p:spPr>
          <a:xfrm>
            <a:off x="9264240" y="588240"/>
            <a:ext cx="2721240" cy="3480480"/>
          </a:xfrm>
          <a:prstGeom prst="rect">
            <a:avLst/>
          </a:prstGeom>
          <a:ln w="0">
            <a:noFill/>
          </a:ln>
        </p:spPr>
      </p:pic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335520" y="347400"/>
            <a:ext cx="9144360" cy="90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2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The life-changing magic of tidying up data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8137440" cy="4835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CH" sz="2400" spc="-1" strike="noStrike">
                <a:solidFill>
                  <a:srgbClr val="000000"/>
                </a:solidFill>
                <a:latin typeface="Consolas"/>
              </a:rPr>
              <a:t>pd.concat </a:t>
            </a: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– add together tables with the same variables (columns)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 type="dt" idx="48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8" name="TextBox 6"/>
          <p:cNvSpPr/>
          <p:nvPr/>
        </p:nvSpPr>
        <p:spPr>
          <a:xfrm>
            <a:off x="789120" y="2541600"/>
            <a:ext cx="172764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Some variables are stored in the file names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TextBox 14"/>
          <p:cNvSpPr/>
          <p:nvPr/>
        </p:nvSpPr>
        <p:spPr>
          <a:xfrm>
            <a:off x="2552400" y="2775960"/>
            <a:ext cx="7146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2800" spc="-1" strike="noStrike">
                <a:solidFill>
                  <a:srgbClr val="1f1f1f"/>
                </a:solidFill>
                <a:highlight>
                  <a:srgbClr val="ffffff"/>
                </a:highlight>
                <a:latin typeface="Google Sans"/>
                <a:ea typeface="DejaVu Sans"/>
              </a:rPr>
              <a:t>😱 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TextBox 15"/>
          <p:cNvSpPr/>
          <p:nvPr/>
        </p:nvSpPr>
        <p:spPr>
          <a:xfrm>
            <a:off x="838080" y="3530880"/>
            <a:ext cx="2689920" cy="106308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2024-01_prices_DE.csv</a:t>
            </a:r>
            <a:br>
              <a:rPr sz="1600"/>
            </a:b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2024-01_prices_FR.csv</a:t>
            </a:r>
            <a:br>
              <a:rPr sz="1600"/>
            </a:b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2024-02_prices_DE.csv</a:t>
            </a:r>
            <a:br>
              <a:rPr sz="1600"/>
            </a:b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2024-02_prices_FR.csv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TextBox 16"/>
          <p:cNvSpPr/>
          <p:nvPr/>
        </p:nvSpPr>
        <p:spPr>
          <a:xfrm>
            <a:off x="4367880" y="2602080"/>
            <a:ext cx="6391800" cy="3496680"/>
          </a:xfrm>
          <a:prstGeom prst="rect">
            <a:avLst/>
          </a:prstGeom>
          <a:solidFill>
            <a:srgbClr val="e2f0d9">
              <a:alpha val="71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tables = []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for filename in filenames:   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# Parse filename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year_month, _, country = filename[:-4].split('_')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# Read table and add columns for the variables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df = pd.read_csv(filename)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1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# Add the variables that were in the filename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1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df['year_month'] = year_month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1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df['country’] = country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# Store table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tables.append(df)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# Create complete table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tidy_df = </a:t>
            </a:r>
            <a:r>
              <a:rPr b="1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pd.concat(tables)</a:t>
            </a:r>
            <a:r>
              <a:rPr b="1" lang="en-CH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631D8FE-FEFE-48C1-B3AC-3F09F1E18DB4}" type="slidenum">
              <a:t>36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Rectangle 2"/>
          <p:cNvSpPr/>
          <p:nvPr/>
        </p:nvSpPr>
        <p:spPr>
          <a:xfrm>
            <a:off x="7428240" y="205920"/>
            <a:ext cx="4538160" cy="9896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DE" sz="1800" spc="-1" strike="noStrike">
              <a:solidFill>
                <a:srgbClr val="000000"/>
              </a:solidFill>
              <a:latin typeface="Courier New"/>
              <a:ea typeface="DejaVu Sans"/>
            </a:endParaRPr>
          </a:p>
        </p:txBody>
      </p:sp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720" cy="90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Han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ds-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on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4880" cy="4835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Tidy up the data set in the tuberculosis exercise</a:t>
            </a:r>
            <a:br>
              <a:rPr sz="2800"/>
            </a:b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and compute the summary stats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Submit a PR for Issue #5 on</a:t>
            </a:r>
            <a:br>
              <a:rPr sz="2800"/>
            </a:br>
            <a:r>
              <a:rPr b="0" lang="en-US" sz="2800" spc="-1" strike="noStrike">
                <a:solidFill>
                  <a:srgbClr val="000000"/>
                </a:solidFill>
                <a:latin typeface="Consolas"/>
              </a:rPr>
              <a:t>git.aspp.school/ASPP/</a:t>
            </a:r>
            <a:br>
              <a:rPr sz="2800"/>
            </a:br>
            <a:r>
              <a:rPr b="0" lang="en-US" sz="2800" spc="-1" strike="noStrike">
                <a:solidFill>
                  <a:srgbClr val="000000"/>
                </a:solidFill>
                <a:latin typeface="Consolas"/>
              </a:rPr>
              <a:t>2025-heraklion-data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 type="dt" idx="4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6" name="TextBox 9"/>
          <p:cNvSpPr/>
          <p:nvPr/>
        </p:nvSpPr>
        <p:spPr>
          <a:xfrm>
            <a:off x="7930800" y="224640"/>
            <a:ext cx="1778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DE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Exercise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7" name="Graphic 10" descr=""/>
          <p:cNvPicPr/>
          <p:nvPr/>
        </p:nvPicPr>
        <p:blipFill>
          <a:blip r:embed="rId1"/>
          <a:stretch/>
        </p:blipFill>
        <p:spPr>
          <a:xfrm>
            <a:off x="7474680" y="273960"/>
            <a:ext cx="693720" cy="554760"/>
          </a:xfrm>
          <a:prstGeom prst="rect">
            <a:avLst/>
          </a:prstGeom>
          <a:ln w="0">
            <a:noFill/>
          </a:ln>
        </p:spPr>
      </p:pic>
      <p:pic>
        <p:nvPicPr>
          <p:cNvPr id="408" name="Picture 1" descr=""/>
          <p:cNvPicPr/>
          <p:nvPr/>
        </p:nvPicPr>
        <p:blipFill>
          <a:blip r:embed="rId2"/>
          <a:stretch/>
        </p:blipFill>
        <p:spPr>
          <a:xfrm>
            <a:off x="7506000" y="3141000"/>
            <a:ext cx="2989440" cy="2908440"/>
          </a:xfrm>
          <a:prstGeom prst="rect">
            <a:avLst/>
          </a:prstGeom>
          <a:ln w="0">
            <a:noFill/>
          </a:ln>
        </p:spPr>
      </p:pic>
      <p:sp>
        <p:nvSpPr>
          <p:cNvPr id="409" name="TextBox 11"/>
          <p:cNvSpPr/>
          <p:nvPr/>
        </p:nvSpPr>
        <p:spPr>
          <a:xfrm>
            <a:off x="7527960" y="2102760"/>
            <a:ext cx="191628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Multiple variables are stored in one column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TextBox 8"/>
          <p:cNvSpPr/>
          <p:nvPr/>
        </p:nvSpPr>
        <p:spPr>
          <a:xfrm>
            <a:off x="8301960" y="542880"/>
            <a:ext cx="348192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exercises/tabular_tidy_data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TextBox 7"/>
          <p:cNvSpPr/>
          <p:nvPr/>
        </p:nvSpPr>
        <p:spPr>
          <a:xfrm>
            <a:off x="9595080" y="2243880"/>
            <a:ext cx="92916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4000" spc="-1" strike="noStrike">
                <a:solidFill>
                  <a:srgbClr val="1f1f1f"/>
                </a:solidFill>
                <a:highlight>
                  <a:srgbClr val="ffffff"/>
                </a:highlight>
                <a:latin typeface="Google Sans"/>
                <a:ea typeface="DejaVu Sans"/>
              </a:rPr>
              <a:t>😱 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9F5EF44-45A6-4DAB-AF7C-C8F390D2F66A}" type="slidenum">
              <a:t>37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Rectangle 8"/>
          <p:cNvSpPr/>
          <p:nvPr/>
        </p:nvSpPr>
        <p:spPr>
          <a:xfrm>
            <a:off x="7838280" y="1054080"/>
            <a:ext cx="3887640" cy="54086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CH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720" cy="90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Why is tidy data good?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6265080" cy="4835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Many analyses require a simple sequence of steps: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000" spc="-1" strike="noStrike">
                <a:solidFill>
                  <a:srgbClr val="000000"/>
                </a:solidFill>
                <a:latin typeface="Calibri"/>
              </a:rPr>
              <a:t>Filter by individual variables to discard data that is not needed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000" spc="-1" strike="noStrike">
                <a:solidFill>
                  <a:srgbClr val="000000"/>
                </a:solidFill>
                <a:latin typeface="Calibri"/>
              </a:rPr>
              <a:t>Group and summarize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000" spc="-1" strike="noStrike">
                <a:solidFill>
                  <a:srgbClr val="000000"/>
                </a:solidFill>
                <a:latin typeface="Calibri"/>
              </a:rPr>
              <a:t>Re-arrange (e.g. sort)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000" spc="-1" strike="noStrike">
                <a:solidFill>
                  <a:srgbClr val="000000"/>
                </a:solidFill>
                <a:latin typeface="Calibri"/>
              </a:rPr>
              <a:t>Visualize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Joining tidy tables is easy!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One can write generic code that takes tidy data as input. </a:t>
            </a:r>
            <a:br>
              <a:rPr sz="2400"/>
            </a:b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For example, </a:t>
            </a:r>
            <a:r>
              <a:rPr b="1" lang="en-CH" sz="2400" spc="-1" strike="noStrike">
                <a:solidFill>
                  <a:srgbClr val="000000"/>
                </a:solidFill>
                <a:latin typeface="Calibri"/>
              </a:rPr>
              <a:t>seaborn</a:t>
            </a: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 relies on tidy data to make complex plots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 type="dt" idx="5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6" name="TextBox 7"/>
          <p:cNvSpPr/>
          <p:nvPr/>
        </p:nvSpPr>
        <p:spPr>
          <a:xfrm>
            <a:off x="8449560" y="1370520"/>
            <a:ext cx="2664720" cy="173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sns</a:t>
            </a:r>
            <a:r>
              <a:rPr b="1" lang="en-US" sz="1800" spc="-1" strike="noStrike">
                <a:solidFill>
                  <a:srgbClr val="dba475"/>
                </a:solidFill>
                <a:latin typeface="Consolas"/>
                <a:ea typeface="DejaVu Sans"/>
              </a:rPr>
              <a:t>.</a:t>
            </a: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swarmplot</a:t>
            </a:r>
            <a:r>
              <a:rPr b="1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data</a:t>
            </a:r>
            <a:r>
              <a:rPr b="1" lang="en-US" sz="1800" spc="-1" strike="noStrike">
                <a:solidFill>
                  <a:srgbClr val="dba475"/>
                </a:solidFill>
                <a:latin typeface="Consolas"/>
                <a:ea typeface="DejaVu Sans"/>
              </a:rPr>
              <a:t>=</a:t>
            </a: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df</a:t>
            </a:r>
            <a:r>
              <a:rPr b="1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,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x</a:t>
            </a:r>
            <a:r>
              <a:rPr b="1" lang="en-US" sz="1800" spc="-1" strike="noStrike">
                <a:solidFill>
                  <a:srgbClr val="dba475"/>
                </a:solidFill>
                <a:latin typeface="Consolas"/>
                <a:ea typeface="DejaVu Sans"/>
              </a:rPr>
              <a:t>=</a:t>
            </a:r>
            <a:r>
              <a:rPr b="0" lang="en-US" sz="1800" spc="-1" strike="noStrike">
                <a:solidFill>
                  <a:srgbClr val="4a6991"/>
                </a:solidFill>
                <a:latin typeface="Consolas"/>
                <a:ea typeface="DejaVu Sans"/>
              </a:rPr>
              <a:t>"body_mass_g"</a:t>
            </a:r>
            <a:r>
              <a:rPr b="1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,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y</a:t>
            </a:r>
            <a:r>
              <a:rPr b="1" lang="en-US" sz="1800" spc="-1" strike="noStrike">
                <a:solidFill>
                  <a:srgbClr val="dba475"/>
                </a:solidFill>
                <a:latin typeface="Consolas"/>
                <a:ea typeface="DejaVu Sans"/>
              </a:rPr>
              <a:t>=</a:t>
            </a:r>
            <a:r>
              <a:rPr b="0" lang="en-US" sz="1800" spc="-1" strike="noStrike">
                <a:solidFill>
                  <a:srgbClr val="4a6991"/>
                </a:solidFill>
                <a:latin typeface="Consolas"/>
                <a:ea typeface="DejaVu Sans"/>
              </a:rPr>
              <a:t>"sex"</a:t>
            </a:r>
            <a:r>
              <a:rPr b="1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,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hue</a:t>
            </a:r>
            <a:r>
              <a:rPr b="1" lang="en-US" sz="1800" spc="-1" strike="noStrike">
                <a:solidFill>
                  <a:srgbClr val="dba475"/>
                </a:solidFill>
                <a:latin typeface="Consolas"/>
                <a:ea typeface="DejaVu Sans"/>
              </a:rPr>
              <a:t>=</a:t>
            </a:r>
            <a:r>
              <a:rPr b="0" lang="en-US" sz="1800" spc="-1" strike="noStrike">
                <a:solidFill>
                  <a:srgbClr val="4a6991"/>
                </a:solidFill>
                <a:latin typeface="Consolas"/>
                <a:ea typeface="DejaVu Sans"/>
              </a:rPr>
              <a:t>"species”,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7" name="Picture 2" descr=""/>
          <p:cNvPicPr/>
          <p:nvPr/>
        </p:nvPicPr>
        <p:blipFill>
          <a:blip r:embed="rId1"/>
          <a:stretch/>
        </p:blipFill>
        <p:spPr>
          <a:xfrm>
            <a:off x="7968240" y="3440880"/>
            <a:ext cx="3627720" cy="273528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56F9009-7571-456E-B3FE-71A1DFB2E1F9}" type="slidenum">
              <a:t>38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838080" y="2709000"/>
            <a:ext cx="10514880" cy="9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5400" spc="-1" strike="noStrike">
                <a:solidFill>
                  <a:srgbClr val="000000"/>
                </a:solidFill>
                <a:latin typeface="Calibri Light"/>
              </a:rPr>
              <a:t>Window functions</a:t>
            </a:r>
            <a:endParaRPr b="0" lang="en-GB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 type="dt" idx="51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EC1CD9A-DE7C-43D2-81B5-884800F8721E}" type="slidenum">
              <a:t>39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720" cy="9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Spreadsheets and databases rule the world!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9" name="TextBox 8"/>
          <p:cNvSpPr/>
          <p:nvPr/>
        </p:nvSpPr>
        <p:spPr>
          <a:xfrm>
            <a:off x="7248240" y="6250320"/>
            <a:ext cx="456228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1100" spc="-1" strike="noStrike">
                <a:solidFill>
                  <a:srgbClr val="a6a6a6"/>
                </a:solidFill>
                <a:latin typeface="Calibri"/>
                <a:ea typeface="DejaVu Sans"/>
              </a:rPr>
              <a:t>https://techcommunity.microsoft.com/t5/excel-blog/guinness-world-records-the-largest-collection-of-spreadsheet/ba-p/216592</a:t>
            </a:r>
            <a:endParaRPr b="0" lang="en-GB" sz="11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50" name="Group 11"/>
          <p:cNvGrpSpPr/>
          <p:nvPr/>
        </p:nvGrpSpPr>
        <p:grpSpPr>
          <a:xfrm>
            <a:off x="2446200" y="1184040"/>
            <a:ext cx="7298640" cy="4981680"/>
            <a:chOff x="2446200" y="1184040"/>
            <a:chExt cx="7298640" cy="4981680"/>
          </a:xfrm>
        </p:grpSpPr>
        <p:pic>
          <p:nvPicPr>
            <p:cNvPr id="151" name="Picture 6" descr=""/>
            <p:cNvPicPr/>
            <p:nvPr/>
          </p:nvPicPr>
          <p:blipFill>
            <a:blip r:embed="rId1"/>
            <a:stretch/>
          </p:blipFill>
          <p:spPr>
            <a:xfrm>
              <a:off x="2452680" y="1184040"/>
              <a:ext cx="7095600" cy="4981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TextBox 7"/>
            <p:cNvSpPr/>
            <p:nvPr/>
          </p:nvSpPr>
          <p:spPr>
            <a:xfrm>
              <a:off x="2446200" y="5589000"/>
              <a:ext cx="7298640" cy="515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1" i="1" lang="en-CH" sz="14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Ariel </a:t>
              </a:r>
              <a:r>
                <a:rPr b="1" i="1" lang="en-US" sz="1400" spc="-1" strike="noStrike">
                  <a:solidFill>
                    <a:srgbClr val="ffffff"/>
                  </a:solidFill>
                  <a:latin typeface="SegoeUI"/>
                  <a:ea typeface="DejaVu Sans"/>
                </a:rPr>
                <a:t>Fischman holds the Guinness World Record for owning the most spreadsheet software (over 500!)</a:t>
              </a: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6734C0B-6658-46BE-9F3B-D3B5A42E7B27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720" cy="90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2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Wi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nd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ow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fu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nc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tio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ns: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gro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up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ed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ro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w-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by-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ro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w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op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era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tio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ns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4880" cy="4835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“</a:t>
            </a: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Window functions” are a kind of split-apply-combine operation, but instead of aggregating the data in a group and returning one value per group, they return one value per row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Examples: ranking all entries in a group; computing the distance between timestamps per group; number the rows by group in chronological order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In Pandas, most of these operations can be performed with a combination of sorting and grouping-by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PlaceHolder 3"/>
          <p:cNvSpPr>
            <a:spLocks noGrp="1"/>
          </p:cNvSpPr>
          <p:nvPr>
            <p:ph type="dt" idx="5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</a:t>
            </a: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F925C05-7C99-44E6-9F06-6F3A607DACB1}" type="slidenum">
              <a:t>40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720" cy="9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Window functions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PlaceHolder 2"/>
          <p:cNvSpPr>
            <a:spLocks noGrp="1"/>
          </p:cNvSpPr>
          <p:nvPr>
            <p:ph type="dt" idx="5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</a:t>
            </a: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5" name="Rectangle 7"/>
          <p:cNvSpPr/>
          <p:nvPr/>
        </p:nvSpPr>
        <p:spPr>
          <a:xfrm>
            <a:off x="7430400" y="206640"/>
            <a:ext cx="4538160" cy="9896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DE" sz="1800" spc="-1" strike="noStrike">
              <a:solidFill>
                <a:srgbClr val="000000"/>
              </a:solidFill>
              <a:latin typeface="Courier New"/>
              <a:ea typeface="DejaVu Sans"/>
            </a:endParaRPr>
          </a:p>
        </p:txBody>
      </p:sp>
      <p:pic>
        <p:nvPicPr>
          <p:cNvPr id="426" name="Graphic 8" descr=""/>
          <p:cNvPicPr/>
          <p:nvPr/>
        </p:nvPicPr>
        <p:blipFill>
          <a:blip r:embed="rId1"/>
          <a:stretch/>
        </p:blipFill>
        <p:spPr>
          <a:xfrm>
            <a:off x="7511040" y="232200"/>
            <a:ext cx="709560" cy="630360"/>
          </a:xfrm>
          <a:prstGeom prst="rect">
            <a:avLst/>
          </a:prstGeom>
          <a:ln w="0">
            <a:noFill/>
          </a:ln>
        </p:spPr>
      </p:pic>
      <p:sp>
        <p:nvSpPr>
          <p:cNvPr id="427" name="TextBox 9"/>
          <p:cNvSpPr/>
          <p:nvPr/>
        </p:nvSpPr>
        <p:spPr>
          <a:xfrm>
            <a:off x="8163720" y="225360"/>
            <a:ext cx="1778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DE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Live Coding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TextBox 10"/>
          <p:cNvSpPr/>
          <p:nvPr/>
        </p:nvSpPr>
        <p:spPr>
          <a:xfrm>
            <a:off x="8301960" y="542880"/>
            <a:ext cx="348192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n</a:t>
            </a:r>
            <a:r>
              <a:rPr b="0" lang="en-DE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otebooks/</a:t>
            </a:r>
            <a:r>
              <a:rPr b="0" lang="en-US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tabular_data/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040_window_functions.ipynb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455991A-1608-44C6-9CB0-D3E59AEA26F6}" type="slidenum">
              <a:t>41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720" cy="90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Window functions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4880" cy="4835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Main points: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Window functions perform row-by-row operations on grouped data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They are an advanced way of avoiding for loops with tabular data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In Pandas, they can be achieved with a combo of sorting and grouping-by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PlaceHolder 3"/>
          <p:cNvSpPr>
            <a:spLocks noGrp="1"/>
          </p:cNvSpPr>
          <p:nvPr>
            <p:ph type="dt" idx="54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</a:t>
            </a: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2" name="Rectangle 7"/>
          <p:cNvSpPr/>
          <p:nvPr/>
        </p:nvSpPr>
        <p:spPr>
          <a:xfrm>
            <a:off x="7430400" y="206640"/>
            <a:ext cx="4538160" cy="9896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DE" sz="1800" spc="-1" strike="noStrike">
              <a:solidFill>
                <a:srgbClr val="000000"/>
              </a:solidFill>
              <a:latin typeface="Courier New"/>
              <a:ea typeface="DejaVu Sans"/>
            </a:endParaRPr>
          </a:p>
        </p:txBody>
      </p:sp>
      <p:pic>
        <p:nvPicPr>
          <p:cNvPr id="433" name="Graphic 8" descr=""/>
          <p:cNvPicPr/>
          <p:nvPr/>
        </p:nvPicPr>
        <p:blipFill>
          <a:blip r:embed="rId1"/>
          <a:stretch/>
        </p:blipFill>
        <p:spPr>
          <a:xfrm>
            <a:off x="7511040" y="232200"/>
            <a:ext cx="709560" cy="630360"/>
          </a:xfrm>
          <a:prstGeom prst="rect">
            <a:avLst/>
          </a:prstGeom>
          <a:ln w="0">
            <a:noFill/>
          </a:ln>
        </p:spPr>
      </p:pic>
      <p:sp>
        <p:nvSpPr>
          <p:cNvPr id="434" name="TextBox 9"/>
          <p:cNvSpPr/>
          <p:nvPr/>
        </p:nvSpPr>
        <p:spPr>
          <a:xfrm>
            <a:off x="8163720" y="225360"/>
            <a:ext cx="1778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DE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Live Coding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TextBox 10"/>
          <p:cNvSpPr/>
          <p:nvPr/>
        </p:nvSpPr>
        <p:spPr>
          <a:xfrm>
            <a:off x="8301960" y="542880"/>
            <a:ext cx="348192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n</a:t>
            </a:r>
            <a:r>
              <a:rPr b="0" lang="en-DE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otebooks/</a:t>
            </a:r>
            <a:r>
              <a:rPr b="0" lang="en-US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tabular_data/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040_window_functions.ipynb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B73AEC8-55EE-4021-AD0F-B45CB461A4F5}" type="slidenum">
              <a:t>42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720" cy="9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Window functions operations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dt" idx="55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</a:t>
            </a: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438" name="Straight Arrow Connector 19"/>
          <p:cNvCxnSpPr/>
          <p:nvPr/>
        </p:nvCxnSpPr>
        <p:spPr>
          <a:xfrm flipV="1">
            <a:off x="2829600" y="2564640"/>
            <a:ext cx="408960" cy="670320"/>
          </a:xfrm>
          <a:prstGeom prst="straightConnector1">
            <a:avLst/>
          </a:prstGeom>
          <a:ln w="57150">
            <a:solidFill>
              <a:srgbClr val="c55a11"/>
            </a:solidFill>
            <a:round/>
            <a:tailEnd len="med" type="triangle" w="med"/>
          </a:ln>
        </p:spPr>
      </p:cxnSp>
      <p:cxnSp>
        <p:nvCxnSpPr>
          <p:cNvPr id="439" name="Straight Arrow Connector 20"/>
          <p:cNvCxnSpPr/>
          <p:nvPr/>
        </p:nvCxnSpPr>
        <p:spPr>
          <a:xfrm flipV="1">
            <a:off x="2822760" y="3840480"/>
            <a:ext cx="524160" cy="92520"/>
          </a:xfrm>
          <a:prstGeom prst="straightConnector1">
            <a:avLst/>
          </a:prstGeom>
          <a:ln w="57150">
            <a:solidFill>
              <a:srgbClr val="c55a11"/>
            </a:solidFill>
            <a:round/>
            <a:tailEnd len="med" type="triangle" w="med"/>
          </a:ln>
        </p:spPr>
      </p:cxnSp>
      <p:cxnSp>
        <p:nvCxnSpPr>
          <p:cNvPr id="440" name="Straight Arrow Connector 21"/>
          <p:cNvCxnSpPr/>
          <p:nvPr/>
        </p:nvCxnSpPr>
        <p:spPr>
          <a:xfrm>
            <a:off x="2811600" y="4768920"/>
            <a:ext cx="547560" cy="676800"/>
          </a:xfrm>
          <a:prstGeom prst="straightConnector1">
            <a:avLst/>
          </a:prstGeom>
          <a:ln w="57150">
            <a:solidFill>
              <a:srgbClr val="c55a11"/>
            </a:solidFill>
            <a:round/>
            <a:tailEnd len="med" type="triangle" w="med"/>
          </a:ln>
        </p:spPr>
      </p:cxnSp>
      <p:cxnSp>
        <p:nvCxnSpPr>
          <p:cNvPr id="441" name="Straight Arrow Connector 42"/>
          <p:cNvCxnSpPr/>
          <p:nvPr/>
        </p:nvCxnSpPr>
        <p:spPr>
          <a:xfrm>
            <a:off x="8301240" y="2178720"/>
            <a:ext cx="471240" cy="311040"/>
          </a:xfrm>
          <a:prstGeom prst="straightConnector1">
            <a:avLst/>
          </a:prstGeom>
          <a:ln w="57150">
            <a:solidFill>
              <a:srgbClr val="548235"/>
            </a:solidFill>
            <a:round/>
            <a:tailEnd len="med" type="triangle" w="med"/>
          </a:ln>
        </p:spPr>
      </p:cxnSp>
      <p:cxnSp>
        <p:nvCxnSpPr>
          <p:cNvPr id="442" name="Straight Arrow Connector 44"/>
          <p:cNvCxnSpPr/>
          <p:nvPr/>
        </p:nvCxnSpPr>
        <p:spPr>
          <a:xfrm>
            <a:off x="8301240" y="3955320"/>
            <a:ext cx="457920" cy="196200"/>
          </a:xfrm>
          <a:prstGeom prst="straightConnector1">
            <a:avLst/>
          </a:prstGeom>
          <a:ln w="57150">
            <a:solidFill>
              <a:srgbClr val="548235"/>
            </a:solidFill>
            <a:round/>
            <a:tailEnd len="med" type="triangle" w="med"/>
          </a:ln>
        </p:spPr>
      </p:cxnSp>
      <p:cxnSp>
        <p:nvCxnSpPr>
          <p:cNvPr id="443" name="Straight Arrow Connector 48"/>
          <p:cNvCxnSpPr/>
          <p:nvPr/>
        </p:nvCxnSpPr>
        <p:spPr>
          <a:xfrm flipV="1">
            <a:off x="8301240" y="4747320"/>
            <a:ext cx="457920" cy="693000"/>
          </a:xfrm>
          <a:prstGeom prst="straightConnector1">
            <a:avLst/>
          </a:prstGeom>
          <a:ln w="57150">
            <a:solidFill>
              <a:srgbClr val="548235"/>
            </a:solidFill>
            <a:round/>
            <a:tailEnd len="med" type="triangle" w="med"/>
          </a:ln>
        </p:spPr>
      </p:cxnSp>
      <p:sp>
        <p:nvSpPr>
          <p:cNvPr id="444" name="TextBox 2"/>
          <p:cNvSpPr/>
          <p:nvPr/>
        </p:nvSpPr>
        <p:spPr>
          <a:xfrm>
            <a:off x="623520" y="1041120"/>
            <a:ext cx="11334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1800" spc="-1" strike="noStrike">
                <a:solidFill>
                  <a:schemeClr val="accent6">
                    <a:lumMod val="75000"/>
                  </a:schemeClr>
                </a:solidFill>
                <a:latin typeface="Consolas"/>
                <a:ea typeface="DejaVu Sans"/>
              </a:rPr>
              <a:t>df['nr_lefts'] </a:t>
            </a:r>
            <a:r>
              <a:rPr b="0" lang="en-CH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= df</a:t>
            </a:r>
            <a:r>
              <a:rPr b="0" lang="en-CH" sz="1800" spc="-1" strike="noStrike">
                <a:solidFill>
                  <a:schemeClr val="accent2">
                    <a:lumMod val="75000"/>
                  </a:schemeClr>
                </a:solidFill>
                <a:latin typeface="Consolas"/>
                <a:ea typeface="DejaVu Sans"/>
              </a:rPr>
              <a:t>.sort_values('time (ms)').groupby('subject_id')</a:t>
            </a:r>
            <a:r>
              <a:rPr b="0" lang="en-CH" sz="1800" spc="-1" strike="noStrike">
                <a:solidFill>
                  <a:schemeClr val="accent5">
                    <a:lumMod val="50000"/>
                  </a:schemeClr>
                </a:solidFill>
                <a:latin typeface="Consolas"/>
                <a:ea typeface="DejaVu Sans"/>
              </a:rPr>
              <a:t>['is_left'].cumsum()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5" name="Picture 10" descr=""/>
          <p:cNvPicPr/>
          <p:nvPr/>
        </p:nvPicPr>
        <p:blipFill>
          <a:blip r:embed="rId1"/>
          <a:stretch/>
        </p:blipFill>
        <p:spPr>
          <a:xfrm>
            <a:off x="142920" y="2124720"/>
            <a:ext cx="2609280" cy="3431160"/>
          </a:xfrm>
          <a:prstGeom prst="rect">
            <a:avLst/>
          </a:prstGeom>
          <a:ln w="0">
            <a:noFill/>
          </a:ln>
        </p:spPr>
      </p:pic>
      <p:pic>
        <p:nvPicPr>
          <p:cNvPr id="446" name="Picture 18" descr=""/>
          <p:cNvPicPr/>
          <p:nvPr/>
        </p:nvPicPr>
        <p:blipFill>
          <a:blip r:embed="rId2"/>
          <a:stretch/>
        </p:blipFill>
        <p:spPr>
          <a:xfrm>
            <a:off x="3404520" y="1479960"/>
            <a:ext cx="3019320" cy="4875840"/>
          </a:xfrm>
          <a:prstGeom prst="rect">
            <a:avLst/>
          </a:prstGeom>
          <a:ln w="0">
            <a:noFill/>
          </a:ln>
        </p:spPr>
      </p:pic>
      <p:pic>
        <p:nvPicPr>
          <p:cNvPr id="447" name="Picture 26" descr=""/>
          <p:cNvPicPr/>
          <p:nvPr/>
        </p:nvPicPr>
        <p:blipFill>
          <a:blip r:embed="rId3"/>
          <a:stretch/>
        </p:blipFill>
        <p:spPr>
          <a:xfrm>
            <a:off x="7079040" y="1479960"/>
            <a:ext cx="1093320" cy="4918320"/>
          </a:xfrm>
          <a:prstGeom prst="rect">
            <a:avLst/>
          </a:prstGeom>
          <a:ln w="0">
            <a:noFill/>
          </a:ln>
        </p:spPr>
      </p:pic>
      <p:sp>
        <p:nvSpPr>
          <p:cNvPr id="448" name="Right Arrow 27"/>
          <p:cNvSpPr/>
          <p:nvPr/>
        </p:nvSpPr>
        <p:spPr>
          <a:xfrm>
            <a:off x="6519240" y="3429000"/>
            <a:ext cx="503280" cy="8600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CH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pic>
        <p:nvPicPr>
          <p:cNvPr id="449" name="Picture 28" descr=""/>
          <p:cNvPicPr/>
          <p:nvPr/>
        </p:nvPicPr>
        <p:blipFill>
          <a:blip r:embed="rId4"/>
          <a:stretch/>
        </p:blipFill>
        <p:spPr>
          <a:xfrm>
            <a:off x="8968680" y="2124720"/>
            <a:ext cx="3103200" cy="34412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269BF17-4821-4D91-BBAD-04AAF11B6D83}" type="slidenum">
              <a:t>43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Rectangle 2"/>
          <p:cNvSpPr/>
          <p:nvPr/>
        </p:nvSpPr>
        <p:spPr>
          <a:xfrm>
            <a:off x="7428240" y="205920"/>
            <a:ext cx="4538160" cy="9896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DE" sz="1800" spc="-1" strike="noStrike">
              <a:solidFill>
                <a:srgbClr val="000000"/>
              </a:solidFill>
              <a:latin typeface="Courier New"/>
              <a:ea typeface="DejaVu Sans"/>
            </a:endParaRPr>
          </a:p>
        </p:txBody>
      </p:sp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720" cy="90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Hands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-on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4880" cy="4835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Compute the average number of days each patcher waited between experiments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Submit a PR for Issue #6 on</a:t>
            </a:r>
            <a:br>
              <a:rPr sz="2800"/>
            </a:br>
            <a:r>
              <a:rPr b="0" lang="en-US" sz="2800" spc="-1" strike="noStrike">
                <a:solidFill>
                  <a:srgbClr val="000000"/>
                </a:solidFill>
                <a:latin typeface="Consolas"/>
              </a:rPr>
              <a:t>git.aspp.school/ASPP/2025-heraklion-data</a:t>
            </a:r>
            <a:br>
              <a:rPr sz="2800"/>
            </a:br>
            <a:r>
              <a:rPr b="0" lang="en-US" sz="2800" spc="-1" strike="noStrike">
                <a:solidFill>
                  <a:srgbClr val="000000"/>
                </a:solidFill>
                <a:latin typeface="Consolas"/>
              </a:rPr>
              <a:t> 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PlaceHolder 3"/>
          <p:cNvSpPr>
            <a:spLocks noGrp="1"/>
          </p:cNvSpPr>
          <p:nvPr>
            <p:ph type="dt" idx="5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</a:t>
            </a: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4" name="TextBox 9"/>
          <p:cNvSpPr/>
          <p:nvPr/>
        </p:nvSpPr>
        <p:spPr>
          <a:xfrm>
            <a:off x="7930800" y="224640"/>
            <a:ext cx="1778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DE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Exercise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5" name="Graphic 10" descr=""/>
          <p:cNvPicPr/>
          <p:nvPr/>
        </p:nvPicPr>
        <p:blipFill>
          <a:blip r:embed="rId1"/>
          <a:stretch/>
        </p:blipFill>
        <p:spPr>
          <a:xfrm>
            <a:off x="7474680" y="273960"/>
            <a:ext cx="693720" cy="554760"/>
          </a:xfrm>
          <a:prstGeom prst="rect">
            <a:avLst/>
          </a:prstGeom>
          <a:ln w="0">
            <a:noFill/>
          </a:ln>
        </p:spPr>
      </p:pic>
      <p:sp>
        <p:nvSpPr>
          <p:cNvPr id="456" name="TextBox 8"/>
          <p:cNvSpPr/>
          <p:nvPr/>
        </p:nvSpPr>
        <p:spPr>
          <a:xfrm>
            <a:off x="8301960" y="542880"/>
            <a:ext cx="348192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exercises/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tabular_window_functions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9F50D5A-0438-4C5E-BF8A-452AE8072B3C}" type="slidenum">
              <a:t>44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720" cy="90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Global summary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4880" cy="4835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There are many different data structures, each specialized in efficiently processing one type of data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Code performance grows differently with data size: Big-O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NumPy array efficiently store data in a C-native memory block, interpreted as an array using some metadata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NumPy operations that only need to change the metadata do so, creating a view of the same memory block. These operations are O(1)!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Tabular data can also be vectorized using joins, anti-joins, split-apply-combine operations, and window functions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For these operations to be efficient and painless, data should be stored in a tidy data format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 type="dt" idx="57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</a:t>
            </a: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2025, CC BY-SA </a:t>
            </a: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D7A7E83-FDCA-41B0-869F-EBC88BEF666A}" type="slidenum">
              <a:t>45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720" cy="90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What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we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didn’t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talk </a:t>
            </a: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about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4880" cy="4835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Other data structures: graphs, trees, priority queues, …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Options for working with large data on disk / remotely (instead of in-memory)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Best practices in data handling: versioning, lineage, sharing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Organizing a complex data set in multiple tables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… </a:t>
            </a: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and a lot more!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PlaceHolder 3"/>
          <p:cNvSpPr>
            <a:spLocks noGrp="1"/>
          </p:cNvSpPr>
          <p:nvPr>
            <p:ph type="dt" idx="58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63" name="Picture 2" descr="The Data Warehouse Toolkit"/>
          <p:cNvPicPr/>
          <p:nvPr/>
        </p:nvPicPr>
        <p:blipFill>
          <a:blip r:embed="rId1"/>
          <a:stretch/>
        </p:blipFill>
        <p:spPr>
          <a:xfrm>
            <a:off x="9776160" y="3605400"/>
            <a:ext cx="1941120" cy="2447280"/>
          </a:xfrm>
          <a:prstGeom prst="rect">
            <a:avLst/>
          </a:prstGeom>
          <a:ln w="0">
            <a:noFill/>
          </a:ln>
        </p:spPr>
      </p:pic>
      <p:pic>
        <p:nvPicPr>
          <p:cNvPr id="464" name="Picture 9" descr=""/>
          <p:cNvPicPr/>
          <p:nvPr/>
        </p:nvPicPr>
        <p:blipFill>
          <a:blip r:embed="rId2"/>
          <a:stretch/>
        </p:blipFill>
        <p:spPr>
          <a:xfrm>
            <a:off x="473760" y="3863160"/>
            <a:ext cx="4029480" cy="216900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pic>
        <p:nvPicPr>
          <p:cNvPr id="465" name="Picture 10" descr=""/>
          <p:cNvPicPr/>
          <p:nvPr/>
        </p:nvPicPr>
        <p:blipFill>
          <a:blip r:embed="rId3"/>
          <a:stretch/>
        </p:blipFill>
        <p:spPr>
          <a:xfrm>
            <a:off x="4816800" y="3867480"/>
            <a:ext cx="4508280" cy="218556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C9EE514-BC92-4ED4-BEC0-10AB2A5A6E7A}" type="slidenum">
              <a:t>46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407520" y="2493000"/>
            <a:ext cx="5257080" cy="187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7200" spc="-1" strike="noStrike">
                <a:solidFill>
                  <a:srgbClr val="000000"/>
                </a:solidFill>
                <a:latin typeface="Calibri Light"/>
              </a:rPr>
              <a:t>Tha</a:t>
            </a:r>
            <a:r>
              <a:rPr b="0" lang="en-CH" sz="7200" spc="-1" strike="noStrike">
                <a:solidFill>
                  <a:srgbClr val="000000"/>
                </a:solidFill>
                <a:latin typeface="Calibri Light"/>
              </a:rPr>
              <a:t>nk </a:t>
            </a:r>
            <a:r>
              <a:rPr b="0" lang="en-CH" sz="7200" spc="-1" strike="noStrike">
                <a:solidFill>
                  <a:srgbClr val="000000"/>
                </a:solidFill>
                <a:latin typeface="Calibri Light"/>
              </a:rPr>
              <a:t>you</a:t>
            </a:r>
            <a:r>
              <a:rPr b="0" lang="en-CH" sz="7200" spc="-1" strike="noStrike">
                <a:solidFill>
                  <a:srgbClr val="000000"/>
                </a:solidFill>
                <a:latin typeface="Calibri Light"/>
              </a:rPr>
              <a:t>!</a:t>
            </a:r>
            <a:endParaRPr b="0" lang="en-GB" sz="7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PlaceHolder 2"/>
          <p:cNvSpPr>
            <a:spLocks noGrp="1"/>
          </p:cNvSpPr>
          <p:nvPr>
            <p:ph type="dt" idx="5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</a:t>
            </a: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2025, CC BY-SA </a:t>
            </a: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68" name="Picture 4" descr="Image"/>
          <p:cNvPicPr/>
          <p:nvPr/>
        </p:nvPicPr>
        <p:blipFill>
          <a:blip r:embed="rId1"/>
          <a:stretch/>
        </p:blipFill>
        <p:spPr>
          <a:xfrm>
            <a:off x="6672240" y="994320"/>
            <a:ext cx="4868280" cy="486828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97F1D25-3B55-4574-A0F2-E722E556591B}" type="slidenum">
              <a:t>47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dt" idx="6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July 2024,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E077F8A-C46A-46A3-9D83-0D9C6307FBD2}" type="slidenum">
              <a:t>48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720" cy="90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Data organization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4880" cy="4835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Data organization concepts: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tidy data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normalized data (star organization)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data science friendly data (denormalized)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PlaceHolder 3"/>
          <p:cNvSpPr>
            <a:spLocks noGrp="1"/>
          </p:cNvSpPr>
          <p:nvPr>
            <p:ph type="dt" idx="61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July 2024,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0D6A199-2767-4205-B7B2-0612BABE2B8D}" type="slidenum">
              <a:t>49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720" cy="90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1f2328"/>
                </a:solidFill>
                <a:latin typeface="Calibri Light"/>
              </a:rPr>
              <a:t>Many tools </a:t>
            </a:r>
            <a:r>
              <a:rPr b="0" lang="en-US" sz="4400" spc="-1" strike="noStrike">
                <a:solidFill>
                  <a:srgbClr val="1f2328"/>
                </a:solidFill>
                <a:latin typeface="Calibri Light"/>
              </a:rPr>
              <a:t>to handle </a:t>
            </a:r>
            <a:r>
              <a:rPr b="0" lang="en-US" sz="4400" spc="-1" strike="noStrike">
                <a:solidFill>
                  <a:srgbClr val="1f2328"/>
                </a:solidFill>
                <a:latin typeface="Calibri Light"/>
              </a:rPr>
              <a:t>tabular </a:t>
            </a:r>
            <a:r>
              <a:rPr b="0" lang="en-US" sz="4400" spc="-1" strike="noStrike">
                <a:solidFill>
                  <a:srgbClr val="1f2328"/>
                </a:solidFill>
                <a:latin typeface="Calibri Light"/>
              </a:rPr>
              <a:t>data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4880" cy="4835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Python tools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pandas: in-memory tabular data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dask: on-disk tabular data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SQL databases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Optimized for retrieving rows (tree data structure for index)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Transactional: groups of operations are either all executed, or none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Columnar DBs, Spark, Hadoop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Optimized for operations on columns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Ideal for data science tasks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Operations can be automatically distributed over multiple machines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dt" idx="17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327F812-3B9C-4F4D-B178-91C59ED6CD36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720" cy="90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Organizing multiple tables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4880" cy="4835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Dimension vs fact tables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De-normalization (but for data analys flat tables are more convienent)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 type="dt" idx="6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July 2024,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76" name="Picture 2" descr="The Data Warehouse Toolkit"/>
          <p:cNvPicPr/>
          <p:nvPr/>
        </p:nvPicPr>
        <p:blipFill>
          <a:blip r:embed="rId1"/>
          <a:stretch/>
        </p:blipFill>
        <p:spPr>
          <a:xfrm>
            <a:off x="8040240" y="3162600"/>
            <a:ext cx="2087640" cy="2631600"/>
          </a:xfrm>
          <a:prstGeom prst="rect">
            <a:avLst/>
          </a:prstGeom>
          <a:ln w="0">
            <a:noFill/>
          </a:ln>
        </p:spPr>
      </p:pic>
      <p:pic>
        <p:nvPicPr>
          <p:cNvPr id="477" name="Picture 6" descr=""/>
          <p:cNvPicPr/>
          <p:nvPr/>
        </p:nvPicPr>
        <p:blipFill>
          <a:blip r:embed="rId2"/>
          <a:stretch/>
        </p:blipFill>
        <p:spPr>
          <a:xfrm>
            <a:off x="551520" y="2951640"/>
            <a:ext cx="5613840" cy="305316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C4EB027-CA7D-48C4-A4A7-0F8722D9A624}" type="slidenum">
              <a:t>50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720" cy="90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Dealing with changes in the data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9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4880" cy="4835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Recommendations: 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NEVER overwite a data file. Treat data files as immutable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Use versioning for changes in the data file, and load the latest version for new analyses, old versions to reproduce previous results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(pond is a library I’m working on to automatize this process)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Like in computer code: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Adding new columns / rows is generally ok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Deleting/changing a column is not! Code will break! Add a new column instead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PlaceHolder 3"/>
          <p:cNvSpPr>
            <a:spLocks noGrp="1"/>
          </p:cNvSpPr>
          <p:nvPr>
            <p:ph type="dt" idx="6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July 2024,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16423D9-BED3-488B-839E-28614BA42639}" type="slidenum">
              <a:t>51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Box 7"/>
          <p:cNvSpPr/>
          <p:nvPr/>
        </p:nvSpPr>
        <p:spPr>
          <a:xfrm>
            <a:off x="2691360" y="1730520"/>
            <a:ext cx="88905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2400" spc="-1" strike="noStrike">
                <a:solidFill>
                  <a:srgbClr val="000000"/>
                </a:solidFill>
                <a:latin typeface="Consolas"/>
                <a:ea typeface="DejaVu Sans"/>
              </a:rPr>
              <a:t>df</a:t>
            </a:r>
            <a:r>
              <a:rPr b="0" lang="en-CH" sz="2400" spc="-1" strike="noStrike">
                <a:solidFill>
                  <a:schemeClr val="accent2">
                    <a:lumMod val="75000"/>
                  </a:schemeClr>
                </a:solidFill>
                <a:latin typeface="Consolas"/>
                <a:ea typeface="DejaVu Sans"/>
              </a:rPr>
              <a:t>.groupby(‘condition_id’)</a:t>
            </a:r>
            <a:r>
              <a:rPr b="0" lang="en-CH" sz="2400" spc="-1" strike="noStrike">
                <a:solidFill>
                  <a:schemeClr val="accent1">
                    <a:lumMod val="75000"/>
                  </a:schemeClr>
                </a:solidFill>
                <a:latin typeface="Consolas"/>
                <a:ea typeface="DejaVu Sans"/>
              </a:rPr>
              <a:t>[‘response_time’].mean()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TextBox 1"/>
          <p:cNvSpPr/>
          <p:nvPr/>
        </p:nvSpPr>
        <p:spPr>
          <a:xfrm>
            <a:off x="2722320" y="2646000"/>
            <a:ext cx="88905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2400" spc="-1" strike="noStrike">
                <a:solidFill>
                  <a:srgbClr val="000000"/>
                </a:solidFill>
                <a:latin typeface="Consolas"/>
                <a:ea typeface="DejaVu Sans"/>
              </a:rPr>
              <a:t>df</a:t>
            </a:r>
            <a:r>
              <a:rPr b="0" lang="en-CH" sz="2400" spc="-1" strike="noStrike">
                <a:solidFill>
                  <a:schemeClr val="accent2">
                    <a:lumMod val="75000"/>
                  </a:schemeClr>
                </a:solidFill>
                <a:latin typeface="Consolas"/>
                <a:ea typeface="DejaVu Sans"/>
              </a:rPr>
              <a:t>.groupby(‘condition_id’)</a:t>
            </a:r>
            <a:r>
              <a:rPr b="0" lang="en-CH" sz="2400" spc="-1" strike="noStrike">
                <a:solidFill>
                  <a:schemeClr val="accent1">
                    <a:lumMod val="75000"/>
                  </a:schemeClr>
                </a:solidFill>
                <a:latin typeface="Consolas"/>
                <a:ea typeface="DejaVu Sans"/>
              </a:rPr>
              <a:t>[‘response_time’].mean()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TextBox 2"/>
          <p:cNvSpPr/>
          <p:nvPr/>
        </p:nvSpPr>
        <p:spPr>
          <a:xfrm>
            <a:off x="853200" y="1699920"/>
            <a:ext cx="141768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CH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Pandas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TextBox 8"/>
          <p:cNvSpPr/>
          <p:nvPr/>
        </p:nvSpPr>
        <p:spPr>
          <a:xfrm>
            <a:off x="853200" y="2618280"/>
            <a:ext cx="186228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CH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dask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TextBox 9"/>
          <p:cNvSpPr/>
          <p:nvPr/>
        </p:nvSpPr>
        <p:spPr>
          <a:xfrm>
            <a:off x="2722320" y="3565440"/>
            <a:ext cx="88905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2400" spc="-1" strike="noStrike">
                <a:solidFill>
                  <a:srgbClr val="000000"/>
                </a:solidFill>
                <a:latin typeface="Consolas"/>
                <a:ea typeface="DejaVu Sans"/>
              </a:rPr>
              <a:t>df</a:t>
            </a:r>
            <a:r>
              <a:rPr b="0" lang="en-CH" sz="2400" spc="-1" strike="noStrike">
                <a:solidFill>
                  <a:schemeClr val="accent2">
                    <a:lumMod val="75000"/>
                  </a:schemeClr>
                </a:solidFill>
                <a:latin typeface="Consolas"/>
                <a:ea typeface="DejaVu Sans"/>
              </a:rPr>
              <a:t>.groupby(‘condition_id’)</a:t>
            </a:r>
            <a:r>
              <a:rPr b="0" lang="en-CH" sz="2400" spc="-1" strike="noStrike">
                <a:solidFill>
                  <a:schemeClr val="accent1">
                    <a:lumMod val="75000"/>
                  </a:schemeClr>
                </a:solidFill>
                <a:latin typeface="Consolas"/>
                <a:ea typeface="DejaVu Sans"/>
              </a:rPr>
              <a:t>.avg(‘response_time’)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TextBox 10"/>
          <p:cNvSpPr/>
          <p:nvPr/>
        </p:nvSpPr>
        <p:spPr>
          <a:xfrm>
            <a:off x="853200" y="3537000"/>
            <a:ext cx="186228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CH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PySpark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TextBox 28"/>
          <p:cNvSpPr/>
          <p:nvPr/>
        </p:nvSpPr>
        <p:spPr>
          <a:xfrm>
            <a:off x="853200" y="4455360"/>
            <a:ext cx="186228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CH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SQL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720" cy="111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 fontScale="92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Tabular data ideas and operations are universal for all tabular data tools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5" name="TextBox 24"/>
          <p:cNvSpPr/>
          <p:nvPr/>
        </p:nvSpPr>
        <p:spPr>
          <a:xfrm>
            <a:off x="2722320" y="4515840"/>
            <a:ext cx="8890560" cy="155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onsolas"/>
                <a:ea typeface="DejaVu Sans"/>
              </a:rPr>
              <a:t>SELECT condition_id,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chemeClr val="accent1">
                    <a:lumMod val="75000"/>
                  </a:schemeClr>
                </a:solidFill>
                <a:latin typeface="Consolas"/>
                <a:ea typeface="DejaVu Sans"/>
              </a:rPr>
              <a:t>       </a:t>
            </a:r>
            <a:r>
              <a:rPr b="0" lang="en-US" sz="2400" spc="-1" strike="noStrike">
                <a:solidFill>
                  <a:schemeClr val="accent1">
                    <a:lumMod val="75000"/>
                  </a:schemeClr>
                </a:solidFill>
                <a:latin typeface="Consolas"/>
                <a:ea typeface="DejaVu Sans"/>
              </a:rPr>
              <a:t>AVG(response_time) AS avg_response_time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onsolas"/>
                <a:ea typeface="DejaVu Sans"/>
              </a:rPr>
              <a:t>FROM df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chemeClr val="accent2">
                    <a:lumMod val="75000"/>
                  </a:schemeClr>
                </a:solidFill>
                <a:latin typeface="Consolas"/>
                <a:ea typeface="DejaVu Sans"/>
              </a:rPr>
              <a:t>GROUP BY condition_id</a:t>
            </a:r>
            <a:r>
              <a:rPr b="0" lang="en-US" sz="24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B3B2D62-5528-435F-9C3F-1CEE09BA696C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720" cy="90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Basic Pandas reference slide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838080" y="1268640"/>
            <a:ext cx="10514880" cy="5256000"/>
          </a:xfrm>
          <a:prstGeom prst="rect">
            <a:avLst/>
          </a:prstGeom>
          <a:noFill/>
          <a:ln w="0">
            <a:noFill/>
          </a:ln>
        </p:spPr>
        <p:txBody>
          <a:bodyPr numCol="2" spcCol="360000" lIns="90000" rIns="90000" tIns="45000" bIns="45000" anchor="t">
            <a:normAutofit fontScale="61000"/>
          </a:bodyPr>
          <a:p>
            <a:pPr marL="222480" indent="-2224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Looking at data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68880" indent="-222480">
              <a:lnSpc>
                <a:spcPct val="120000"/>
              </a:lnSpc>
              <a:spcBef>
                <a:spcPts val="400"/>
              </a:spcBef>
              <a:buClr>
                <a:srgbClr val="c55a11"/>
              </a:buClr>
              <a:buFont typeface="Wingdings" charset="2"/>
              <a:buChar char=""/>
            </a:pPr>
            <a:r>
              <a:rPr b="0" lang="en-CH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df.head() </a:t>
            </a:r>
            <a:r>
              <a:rPr b="0" lang="en-CH" sz="1900" spc="-1" strike="noStrike">
                <a:solidFill>
                  <a:srgbClr val="000000"/>
                </a:solidFill>
                <a:latin typeface="Consolas"/>
              </a:rPr>
              <a:t>: show the first 5 rows</a:t>
            </a:r>
            <a:endParaRPr b="0" lang="en-GB" sz="1900" spc="-1" strike="noStrike">
              <a:solidFill>
                <a:srgbClr val="000000"/>
              </a:solidFill>
              <a:latin typeface="Arial"/>
            </a:endParaRPr>
          </a:p>
          <a:p>
            <a:pPr lvl="1" marL="668880" indent="-222480">
              <a:lnSpc>
                <a:spcPct val="120000"/>
              </a:lnSpc>
              <a:spcBef>
                <a:spcPts val="400"/>
              </a:spcBef>
              <a:buClr>
                <a:srgbClr val="c55a11"/>
              </a:buClr>
              <a:buFont typeface="Wingdings" charset="2"/>
              <a:buChar char=""/>
            </a:pPr>
            <a:r>
              <a:rPr b="0" lang="en-CH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df.tail() </a:t>
            </a:r>
            <a:r>
              <a:rPr b="0" lang="en-CH" sz="1900" spc="-1" strike="noStrike">
                <a:solidFill>
                  <a:srgbClr val="000000"/>
                </a:solidFill>
                <a:latin typeface="Consolas"/>
              </a:rPr>
              <a:t>: show the last 5 rows</a:t>
            </a:r>
            <a:endParaRPr b="0" lang="en-GB" sz="1900" spc="-1" strike="noStrike">
              <a:solidFill>
                <a:srgbClr val="000000"/>
              </a:solidFill>
              <a:latin typeface="Arial"/>
            </a:endParaRPr>
          </a:p>
          <a:p>
            <a:pPr lvl="1" marL="668880" indent="-222480">
              <a:lnSpc>
                <a:spcPct val="120000"/>
              </a:lnSpc>
              <a:spcBef>
                <a:spcPts val="400"/>
              </a:spcBef>
              <a:buClr>
                <a:srgbClr val="c55a11"/>
              </a:buClr>
              <a:buFont typeface="Wingdings" charset="2"/>
              <a:buChar char=""/>
            </a:pPr>
            <a:r>
              <a:rPr b="0" lang="en-CH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df.sample(n) </a:t>
            </a:r>
            <a:r>
              <a:rPr b="0" lang="en-CH" sz="1900" spc="-1" strike="noStrike">
                <a:solidFill>
                  <a:srgbClr val="000000"/>
                </a:solidFill>
                <a:latin typeface="Consolas"/>
              </a:rPr>
              <a:t>: show n random rows</a:t>
            </a:r>
            <a:endParaRPr b="0" lang="en-GB" sz="1900" spc="-1" strike="noStrike">
              <a:solidFill>
                <a:srgbClr val="000000"/>
              </a:solidFill>
              <a:latin typeface="Arial"/>
            </a:endParaRPr>
          </a:p>
          <a:p>
            <a:pPr marL="222480" indent="-2224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Attributes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68880" indent="-222480">
              <a:lnSpc>
                <a:spcPct val="120000"/>
              </a:lnSpc>
              <a:spcBef>
                <a:spcPts val="400"/>
              </a:spcBef>
              <a:buClr>
                <a:srgbClr val="c55a11"/>
              </a:buClr>
              <a:buFont typeface="Wingdings" charset="2"/>
              <a:buChar char=""/>
            </a:pPr>
            <a:r>
              <a:rPr b="0" lang="en-CH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df.shape </a:t>
            </a:r>
            <a:r>
              <a:rPr b="0" lang="en-CH" sz="1900" spc="-1" strike="noStrike">
                <a:solidFill>
                  <a:srgbClr val="000000"/>
                </a:solidFill>
                <a:latin typeface="Consolas"/>
              </a:rPr>
              <a:t>: size of the table</a:t>
            </a:r>
            <a:endParaRPr b="0" lang="en-GB" sz="1900" spc="-1" strike="noStrike">
              <a:solidFill>
                <a:srgbClr val="000000"/>
              </a:solidFill>
              <a:latin typeface="Arial"/>
            </a:endParaRPr>
          </a:p>
          <a:p>
            <a:pPr lvl="1" marL="668880" indent="-222480">
              <a:lnSpc>
                <a:spcPct val="120000"/>
              </a:lnSpc>
              <a:spcBef>
                <a:spcPts val="400"/>
              </a:spcBef>
              <a:buClr>
                <a:srgbClr val="c55a11"/>
              </a:buClr>
              <a:buFont typeface="Wingdings" charset="2"/>
              <a:buChar char=""/>
            </a:pPr>
            <a:r>
              <a:rPr b="0" lang="en-CH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df.dtypes </a:t>
            </a:r>
            <a:r>
              <a:rPr b="0" lang="en-CH" sz="1900" spc="-1" strike="noStrike">
                <a:solidFill>
                  <a:srgbClr val="000000"/>
                </a:solidFill>
                <a:latin typeface="Consolas"/>
              </a:rPr>
              <a:t>: print dtype of cols</a:t>
            </a:r>
            <a:endParaRPr b="0" lang="en-GB" sz="1900" spc="-1" strike="noStrike">
              <a:solidFill>
                <a:srgbClr val="000000"/>
              </a:solidFill>
              <a:latin typeface="Arial"/>
            </a:endParaRPr>
          </a:p>
          <a:p>
            <a:pPr lvl="1" marL="668880" indent="-222480">
              <a:lnSpc>
                <a:spcPct val="120000"/>
              </a:lnSpc>
              <a:spcBef>
                <a:spcPts val="400"/>
              </a:spcBef>
              <a:buClr>
                <a:srgbClr val="c55a11"/>
              </a:buClr>
              <a:buFont typeface="Wingdings" charset="2"/>
              <a:buChar char=""/>
            </a:pPr>
            <a:r>
              <a:rPr b="0" lang="en-CH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df.columns </a:t>
            </a:r>
            <a:r>
              <a:rPr b="0" lang="en-CH" sz="1900" spc="-1" strike="noStrike">
                <a:solidFill>
                  <a:srgbClr val="000000"/>
                </a:solidFill>
                <a:latin typeface="Consolas"/>
              </a:rPr>
              <a:t>: column index</a:t>
            </a:r>
            <a:endParaRPr b="0" lang="en-GB" sz="1900" spc="-1" strike="noStrike">
              <a:solidFill>
                <a:srgbClr val="000000"/>
              </a:solidFill>
              <a:latin typeface="Arial"/>
            </a:endParaRPr>
          </a:p>
          <a:p>
            <a:pPr lvl="1" marL="668880" indent="-222480">
              <a:lnSpc>
                <a:spcPct val="120000"/>
              </a:lnSpc>
              <a:spcBef>
                <a:spcPts val="400"/>
              </a:spcBef>
              <a:buClr>
                <a:srgbClr val="c55a11"/>
              </a:buClr>
              <a:buFont typeface="Wingdings" charset="2"/>
              <a:buChar char=""/>
            </a:pPr>
            <a:r>
              <a:rPr b="0" lang="en-CH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df.index </a:t>
            </a:r>
            <a:r>
              <a:rPr b="0" lang="en-CH" sz="1900" spc="-1" strike="noStrike">
                <a:solidFill>
                  <a:srgbClr val="000000"/>
                </a:solidFill>
                <a:latin typeface="Consolas"/>
              </a:rPr>
              <a:t>: rows index</a:t>
            </a:r>
            <a:endParaRPr b="0" lang="en-GB" sz="1900" spc="-1" strike="noStrike">
              <a:solidFill>
                <a:srgbClr val="000000"/>
              </a:solidFill>
              <a:latin typeface="Arial"/>
            </a:endParaRPr>
          </a:p>
          <a:p>
            <a:pPr marL="222480" indent="-2224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Indexing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68880" indent="-222480">
              <a:lnSpc>
                <a:spcPct val="120000"/>
              </a:lnSpc>
              <a:spcBef>
                <a:spcPts val="400"/>
              </a:spcBef>
              <a:buClr>
                <a:srgbClr val="c55a11"/>
              </a:buClr>
              <a:buFont typeface="Wingdings" charset="2"/>
              <a:buChar char=""/>
            </a:pPr>
            <a:r>
              <a:rPr b="0" lang="en-CH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df[‘age’] </a:t>
            </a:r>
            <a:r>
              <a:rPr b="0" lang="en-CH" sz="1900" spc="-1" strike="noStrike">
                <a:solidFill>
                  <a:srgbClr val="000000"/>
                </a:solidFill>
                <a:latin typeface="Consolas"/>
              </a:rPr>
              <a:t>: get column ‘age’</a:t>
            </a:r>
            <a:endParaRPr b="0" lang="en-GB" sz="1900" spc="-1" strike="noStrike">
              <a:solidFill>
                <a:srgbClr val="000000"/>
              </a:solidFill>
              <a:latin typeface="Arial"/>
            </a:endParaRPr>
          </a:p>
          <a:p>
            <a:pPr lvl="1" marL="668880" indent="-222480">
              <a:lnSpc>
                <a:spcPct val="120000"/>
              </a:lnSpc>
              <a:spcBef>
                <a:spcPts val="400"/>
              </a:spcBef>
              <a:buClr>
                <a:srgbClr val="c55a11"/>
              </a:buClr>
              <a:buFont typeface="Wingdings" charset="2"/>
              <a:buChar char=""/>
            </a:pPr>
            <a:r>
              <a:rPr b="0" lang="en-CH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df[[‘age’, ‘name’]] </a:t>
            </a:r>
            <a:r>
              <a:rPr b="0" lang="en-CH" sz="1900" spc="-1" strike="noStrike">
                <a:solidFill>
                  <a:srgbClr val="000000"/>
                </a:solidFill>
                <a:latin typeface="Consolas"/>
              </a:rPr>
              <a:t>: multiple columns</a:t>
            </a:r>
            <a:endParaRPr b="0" lang="en-GB" sz="1900" spc="-1" strike="noStrike">
              <a:solidFill>
                <a:srgbClr val="000000"/>
              </a:solidFill>
              <a:latin typeface="Arial"/>
            </a:endParaRPr>
          </a:p>
          <a:p>
            <a:pPr lvl="1" marL="668880" indent="-222480">
              <a:lnSpc>
                <a:spcPct val="120000"/>
              </a:lnSpc>
              <a:spcBef>
                <a:spcPts val="400"/>
              </a:spcBef>
              <a:buClr>
                <a:srgbClr val="c55a11"/>
              </a:buClr>
              <a:buFont typeface="Wingdings" charset="2"/>
              <a:buChar char=""/>
            </a:pPr>
            <a:r>
              <a:rPr b="0" lang="en-CH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df.iloc[0, 2] </a:t>
            </a:r>
            <a:r>
              <a:rPr b="0" lang="en-CH" sz="1900" spc="-1" strike="noStrike">
                <a:solidFill>
                  <a:srgbClr val="000000"/>
                </a:solidFill>
                <a:latin typeface="Consolas"/>
              </a:rPr>
              <a:t>: one element, by position</a:t>
            </a:r>
            <a:endParaRPr b="0" lang="en-GB" sz="1900" spc="-1" strike="noStrike">
              <a:solidFill>
                <a:srgbClr val="000000"/>
              </a:solidFill>
              <a:latin typeface="Arial"/>
            </a:endParaRPr>
          </a:p>
          <a:p>
            <a:pPr marL="222480" indent="-2224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Exploration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68880" indent="-222480">
              <a:lnSpc>
                <a:spcPct val="120000"/>
              </a:lnSpc>
              <a:spcBef>
                <a:spcPts val="400"/>
              </a:spcBef>
              <a:buClr>
                <a:srgbClr val="c55a11"/>
              </a:buClr>
              <a:buFont typeface="Wingdings" charset="2"/>
              <a:buChar char=""/>
            </a:pPr>
            <a:r>
              <a:rPr b="0" lang="en-CH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df[‘name’].unique() </a:t>
            </a:r>
            <a:r>
              <a:rPr b="0" lang="en-CH" sz="1900" spc="-1" strike="noStrike">
                <a:solidFill>
                  <a:srgbClr val="000000"/>
                </a:solidFill>
                <a:latin typeface="Consolas"/>
              </a:rPr>
              <a:t>: unique values</a:t>
            </a:r>
            <a:endParaRPr b="0" lang="en-GB" sz="1900" spc="-1" strike="noStrike">
              <a:solidFill>
                <a:srgbClr val="000000"/>
              </a:solidFill>
              <a:latin typeface="Arial"/>
            </a:endParaRPr>
          </a:p>
          <a:p>
            <a:pPr lvl="1" marL="668880" indent="-222480">
              <a:lnSpc>
                <a:spcPct val="120000"/>
              </a:lnSpc>
              <a:spcBef>
                <a:spcPts val="400"/>
              </a:spcBef>
              <a:buClr>
                <a:srgbClr val="c55a11"/>
              </a:buClr>
              <a:buFont typeface="Wingdings" charset="2"/>
              <a:buChar char=""/>
            </a:pPr>
            <a:r>
              <a:rPr b="0" lang="en-CH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df[‘age’].describe() </a:t>
            </a:r>
            <a:r>
              <a:rPr b="0" lang="en-CH" sz="1900" spc="-1" strike="noStrike">
                <a:solidFill>
                  <a:srgbClr val="000000"/>
                </a:solidFill>
                <a:latin typeface="Consolas"/>
              </a:rPr>
              <a:t>: summary stats</a:t>
            </a:r>
            <a:endParaRPr b="0" lang="en-GB" sz="1900" spc="-1" strike="noStrike">
              <a:solidFill>
                <a:srgbClr val="000000"/>
              </a:solidFill>
              <a:latin typeface="Arial"/>
            </a:endParaRPr>
          </a:p>
          <a:p>
            <a:pPr lvl="1" marL="668880" indent="-222480">
              <a:lnSpc>
                <a:spcPct val="120000"/>
              </a:lnSpc>
              <a:spcBef>
                <a:spcPts val="400"/>
              </a:spcBef>
              <a:buClr>
                <a:srgbClr val="c55a11"/>
              </a:buClr>
              <a:buFont typeface="Wingdings" charset="2"/>
              <a:buChar char=""/>
            </a:pPr>
            <a:r>
              <a:rPr b="0" lang="en-US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df[‘age’].value_counts(dropna=False) </a:t>
            </a:r>
            <a:r>
              <a:rPr b="0" lang="en-US" sz="1900" spc="-1" strike="noStrike">
                <a:solidFill>
                  <a:srgbClr val="000000"/>
                </a:solidFill>
                <a:latin typeface="Consolas"/>
              </a:rPr>
              <a:t>: number of rows per unique value in column</a:t>
            </a:r>
            <a:endParaRPr b="0" lang="en-GB" sz="19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2480" indent="-2224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Adding a column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68880" indent="-222480">
              <a:lnSpc>
                <a:spcPct val="120000"/>
              </a:lnSpc>
              <a:spcBef>
                <a:spcPts val="400"/>
              </a:spcBef>
              <a:buClr>
                <a:srgbClr val="c55a11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CH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df[‘new’] = df[‘age’] * 3.1 </a:t>
            </a:r>
            <a:r>
              <a:rPr b="0" lang="en-CH" sz="1900" spc="-1" strike="noStrike">
                <a:solidFill>
                  <a:srgbClr val="000000"/>
                </a:solidFill>
                <a:latin typeface="Consolas"/>
              </a:rPr>
              <a:t>: add new column</a:t>
            </a:r>
            <a:endParaRPr b="0" lang="en-GB" sz="1900" spc="-1" strike="noStrike">
              <a:solidFill>
                <a:srgbClr val="000000"/>
              </a:solidFill>
              <a:latin typeface="Arial"/>
            </a:endParaRPr>
          </a:p>
          <a:p>
            <a:pPr marL="222480" indent="-2224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Filtering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68880" indent="-222480">
              <a:lnSpc>
                <a:spcPct val="120000"/>
              </a:lnSpc>
              <a:spcBef>
                <a:spcPts val="499"/>
              </a:spcBef>
              <a:buClr>
                <a:srgbClr val="c55a1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df[df['age'] &gt; 30] </a:t>
            </a:r>
            <a:r>
              <a:rPr b="0" lang="en-US" sz="1900" spc="-1" strike="noStrike">
                <a:solidFill>
                  <a:srgbClr val="000000"/>
                </a:solidFill>
                <a:latin typeface="Consolas"/>
              </a:rPr>
              <a:t>: select rows where condition is True</a:t>
            </a:r>
            <a:endParaRPr b="0" lang="en-GB" sz="1900" spc="-1" strike="noStrike">
              <a:solidFill>
                <a:srgbClr val="000000"/>
              </a:solidFill>
              <a:latin typeface="Arial"/>
            </a:endParaRPr>
          </a:p>
          <a:p>
            <a:pPr marL="222480" indent="-2224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Operations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68880" indent="-222480">
              <a:lnSpc>
                <a:spcPct val="120000"/>
              </a:lnSpc>
              <a:spcBef>
                <a:spcPts val="499"/>
              </a:spcBef>
              <a:buClr>
                <a:srgbClr val="c55a1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df.min(), .max(), .mean(), .std(), etc. </a:t>
            </a:r>
            <a:r>
              <a:rPr b="0" lang="en-US" sz="1900" spc="-1" strike="noStrike">
                <a:solidFill>
                  <a:srgbClr val="000000"/>
                </a:solidFill>
                <a:latin typeface="Consolas"/>
              </a:rPr>
              <a:t>: </a:t>
            </a:r>
            <a:br>
              <a:rPr sz="1900"/>
            </a:br>
            <a:r>
              <a:rPr b="0" lang="en-US" sz="1900" spc="-1" strike="noStrike">
                <a:solidFill>
                  <a:srgbClr val="000000"/>
                </a:solidFill>
                <a:latin typeface="Consolas"/>
              </a:rPr>
              <a:t>column-wise operations</a:t>
            </a:r>
            <a:endParaRPr b="0" lang="en-GB" sz="1900" spc="-1" strike="noStrike">
              <a:solidFill>
                <a:srgbClr val="000000"/>
              </a:solidFill>
              <a:latin typeface="Arial"/>
            </a:endParaRPr>
          </a:p>
          <a:p>
            <a:pPr lvl="1" marL="668880" indent="-222480">
              <a:lnSpc>
                <a:spcPct val="120000"/>
              </a:lnSpc>
              <a:spcBef>
                <a:spcPts val="499"/>
              </a:spcBef>
              <a:buClr>
                <a:srgbClr val="c55a1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df.count() </a:t>
            </a:r>
            <a:r>
              <a:rPr b="0" lang="en-US" sz="1900" spc="-1" strike="noStrike">
                <a:solidFill>
                  <a:srgbClr val="000000"/>
                </a:solidFill>
                <a:latin typeface="Consolas"/>
              </a:rPr>
              <a:t>: count of non-NaN elements in columns</a:t>
            </a:r>
            <a:endParaRPr b="0" lang="en-GB" sz="1900" spc="-1" strike="noStrike">
              <a:solidFill>
                <a:srgbClr val="000000"/>
              </a:solidFill>
              <a:latin typeface="Arial"/>
            </a:endParaRPr>
          </a:p>
          <a:p>
            <a:pPr lvl="1" marL="668880" indent="-222480">
              <a:lnSpc>
                <a:spcPct val="120000"/>
              </a:lnSpc>
              <a:spcBef>
                <a:spcPts val="499"/>
              </a:spcBef>
              <a:buClr>
                <a:srgbClr val="c55a1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df.sort_values(‘name’) </a:t>
            </a:r>
            <a:r>
              <a:rPr b="0" lang="en-US" sz="1900" spc="-1" strike="noStrike">
                <a:solidFill>
                  <a:srgbClr val="000000"/>
                </a:solidFill>
                <a:latin typeface="Consolas"/>
              </a:rPr>
              <a:t>: reorder rows by values of column ‘name’</a:t>
            </a:r>
            <a:endParaRPr b="0" lang="en-GB" sz="1900" spc="-1" strike="noStrike">
              <a:solidFill>
                <a:srgbClr val="000000"/>
              </a:solidFill>
              <a:latin typeface="Arial"/>
            </a:endParaRPr>
          </a:p>
          <a:p>
            <a:pPr lvl="1" marL="668880" indent="-222480">
              <a:lnSpc>
                <a:spcPct val="120000"/>
              </a:lnSpc>
              <a:spcBef>
                <a:spcPts val="499"/>
              </a:spcBef>
              <a:buClr>
                <a:srgbClr val="c55a1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df.sort_index() </a:t>
            </a:r>
            <a:r>
              <a:rPr b="0" lang="en-US" sz="1900" spc="-1" strike="noStrike">
                <a:solidFill>
                  <a:srgbClr val="000000"/>
                </a:solidFill>
                <a:latin typeface="Consolas"/>
              </a:rPr>
              <a:t>: reorder rows by the index values</a:t>
            </a:r>
            <a:endParaRPr b="0" lang="en-GB" sz="1900" spc="-1" strike="noStrike">
              <a:solidFill>
                <a:srgbClr val="000000"/>
              </a:solidFill>
              <a:latin typeface="Arial"/>
            </a:endParaRPr>
          </a:p>
          <a:p>
            <a:pPr marL="222480" indent="-2224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String operations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68880" indent="-222480">
              <a:lnSpc>
                <a:spcPct val="120000"/>
              </a:lnSpc>
              <a:spcBef>
                <a:spcPts val="499"/>
              </a:spcBef>
              <a:buClr>
                <a:srgbClr val="c55a1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df[‘name’].str </a:t>
            </a:r>
            <a:r>
              <a:rPr b="0" lang="en-US" sz="1900" spc="-1" strike="noStrike">
                <a:solidFill>
                  <a:srgbClr val="000000"/>
                </a:solidFill>
                <a:latin typeface="Consolas"/>
              </a:rPr>
              <a:t>: accessor for operations on the strings in a col</a:t>
            </a:r>
            <a:endParaRPr b="0" lang="en-GB" sz="1900" spc="-1" strike="noStrike">
              <a:solidFill>
                <a:srgbClr val="000000"/>
              </a:solidFill>
              <a:latin typeface="Arial"/>
            </a:endParaRPr>
          </a:p>
          <a:p>
            <a:pPr lvl="1" marL="668880" indent="-222480">
              <a:lnSpc>
                <a:spcPct val="120000"/>
              </a:lnSpc>
              <a:spcBef>
                <a:spcPts val="499"/>
              </a:spcBef>
              <a:buClr>
                <a:srgbClr val="c55a1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df['name'].str[2:4] </a:t>
            </a:r>
            <a:r>
              <a:rPr b="0" lang="en-US" sz="1900" spc="-1" strike="noStrike">
                <a:solidFill>
                  <a:srgbClr val="000000"/>
                </a:solidFill>
                <a:latin typeface="Consolas"/>
              </a:rPr>
              <a:t>: slice the strings in a col</a:t>
            </a:r>
            <a:endParaRPr b="0" lang="en-GB" sz="1900" spc="-1" strike="noStrike">
              <a:solidFill>
                <a:srgbClr val="000000"/>
              </a:solidFill>
              <a:latin typeface="Arial"/>
            </a:endParaRPr>
          </a:p>
          <a:p>
            <a:pPr lvl="1" marL="668880" indent="-222480">
              <a:lnSpc>
                <a:spcPct val="120000"/>
              </a:lnSpc>
              <a:spcBef>
                <a:spcPts val="499"/>
              </a:spcBef>
              <a:buClr>
                <a:srgbClr val="c55a1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df['name'].str.count(‘a’) </a:t>
            </a:r>
            <a:r>
              <a:rPr b="0" lang="en-US" sz="1900" spc="-1" strike="noStrike">
                <a:solidFill>
                  <a:srgbClr val="000000"/>
                </a:solidFill>
                <a:latin typeface="Consolas"/>
              </a:rPr>
              <a:t>: count the letter ‘a’ in the string in a col</a:t>
            </a:r>
            <a:endParaRPr b="0" lang="en-GB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July 2024,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9" name="Rectangle 2"/>
          <p:cNvSpPr/>
          <p:nvPr/>
        </p:nvSpPr>
        <p:spPr>
          <a:xfrm>
            <a:off x="4332240" y="2189880"/>
            <a:ext cx="3383640" cy="248976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REMOVE?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Maybe give as cheatsheet ?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1445328-2EE2-4352-AD78-27F59EFE10C5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720" cy="90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Tabula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r data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examp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le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from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the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lab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838080" y="1124640"/>
            <a:ext cx="10514880" cy="187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Research question: Does neuronal activity change over time? Does this depend on the overall activity level of the neuronal network?</a:t>
            </a:r>
            <a:br>
              <a:rPr sz="2400"/>
            </a:b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The mainstream theory suggests that neural activity is self-regulating to maintain a baseline level (“homeostatic plasticity”)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dt" idx="2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July 2024,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3" name="Content Placeholder 2"/>
          <p:cNvSpPr/>
          <p:nvPr/>
        </p:nvSpPr>
        <p:spPr>
          <a:xfrm>
            <a:off x="838080" y="2781000"/>
            <a:ext cx="4393080" cy="307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96000"/>
          </a:bodyPr>
          <a:p>
            <a:pPr marL="218880" indent="-218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Exp design: patch clamp recordings from the same cells (or different cells/ same slices) before and after prolonged incubation in high potassium (K)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218880" indent="-218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Potassium stimulates and TTX silences the entire network, allowing us to control the overall activity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4" name="Picture 9" descr=""/>
          <p:cNvPicPr/>
          <p:nvPr/>
        </p:nvPicPr>
        <p:blipFill>
          <a:blip r:embed="rId1"/>
          <a:stretch/>
        </p:blipFill>
        <p:spPr>
          <a:xfrm>
            <a:off x="5879880" y="2749320"/>
            <a:ext cx="5184000" cy="3089520"/>
          </a:xfrm>
          <a:prstGeom prst="rect">
            <a:avLst/>
          </a:prstGeom>
          <a:ln w="0">
            <a:noFill/>
          </a:ln>
        </p:spPr>
      </p:pic>
      <p:sp>
        <p:nvSpPr>
          <p:cNvPr id="175" name="Rectangle 6"/>
          <p:cNvSpPr/>
          <p:nvPr/>
        </p:nvSpPr>
        <p:spPr>
          <a:xfrm>
            <a:off x="8136000" y="2210760"/>
            <a:ext cx="3383640" cy="138888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Use weather data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B4C0FDA-9DE0-46FB-839C-25FCAA1AAA23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838080" y="2401200"/>
            <a:ext cx="10514880" cy="205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5400" spc="-1" strike="noStrike">
                <a:solidFill>
                  <a:srgbClr val="000000"/>
                </a:solidFill>
                <a:latin typeface="Calibri Light"/>
              </a:rPr>
              <a:t>TABU</a:t>
            </a:r>
            <a:r>
              <a:rPr b="0" lang="en-CH" sz="5400" spc="-1" strike="noStrike">
                <a:solidFill>
                  <a:srgbClr val="000000"/>
                </a:solidFill>
                <a:latin typeface="Calibri Light"/>
              </a:rPr>
              <a:t>LAR </a:t>
            </a:r>
            <a:r>
              <a:rPr b="0" lang="en-CH" sz="5400" spc="-1" strike="noStrike">
                <a:solidFill>
                  <a:srgbClr val="000000"/>
                </a:solidFill>
                <a:latin typeface="Calibri Light"/>
              </a:rPr>
              <a:t>DATA </a:t>
            </a:r>
            <a:r>
              <a:rPr b="0" lang="en-CH" sz="5400" spc="-1" strike="noStrike">
                <a:solidFill>
                  <a:srgbClr val="000000"/>
                </a:solidFill>
                <a:latin typeface="Calibri Light"/>
              </a:rPr>
              <a:t>OPER</a:t>
            </a:r>
            <a:r>
              <a:rPr b="0" lang="en-CH" sz="5400" spc="-1" strike="noStrike">
                <a:solidFill>
                  <a:srgbClr val="000000"/>
                </a:solidFill>
                <a:latin typeface="Calibri Light"/>
              </a:rPr>
              <a:t>ATIO</a:t>
            </a:r>
            <a:r>
              <a:rPr b="0" lang="en-CH" sz="5400" spc="-1" strike="noStrike">
                <a:solidFill>
                  <a:srgbClr val="000000"/>
                </a:solidFill>
                <a:latin typeface="Calibri Light"/>
              </a:rPr>
              <a:t>NS</a:t>
            </a:r>
            <a:endParaRPr b="0" lang="en-GB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C6C64DC-00CF-447C-B43A-20BD6382DCBC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134937</TotalTime>
  <Application>LibreOffice/7.4.7.2$Linux_X86_64 LibreOffice_project/40$Build-2</Application>
  <AppVersion>15.0000</AppVersion>
  <Words>3059</Words>
  <Paragraphs>553</Paragraphs>
  <Company>University of Pennsylvania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2010-10-01T16:09:12Z</dcterms:created>
  <dc:creator>Pietro Berkes</dc:creator>
  <dc:description/>
  <dc:language>en-GB</dc:language>
  <cp:lastModifiedBy>Guillermo Aguilar</cp:lastModifiedBy>
  <cp:lastPrinted>2017-08-28T05:46:03Z</cp:lastPrinted>
  <dcterms:modified xsi:type="dcterms:W3CDTF">2025-09-19T15:25:58Z</dcterms:modified>
  <cp:revision>1678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48</vt:i4>
  </property>
</Properties>
</file>